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2" r:id="rId5"/>
    <p:sldId id="283" r:id="rId6"/>
    <p:sldId id="266" r:id="rId7"/>
    <p:sldId id="305" r:id="rId8"/>
    <p:sldId id="306" r:id="rId9"/>
    <p:sldId id="307" r:id="rId10"/>
    <p:sldId id="308" r:id="rId11"/>
    <p:sldId id="284" r:id="rId12"/>
    <p:sldId id="285" r:id="rId13"/>
    <p:sldId id="286" r:id="rId14"/>
    <p:sldId id="287" r:id="rId15"/>
    <p:sldId id="288" r:id="rId16"/>
    <p:sldId id="289" r:id="rId17"/>
    <p:sldId id="290" r:id="rId18"/>
    <p:sldId id="291" r:id="rId19"/>
    <p:sldId id="295" r:id="rId20"/>
    <p:sldId id="296" r:id="rId21"/>
    <p:sldId id="297" r:id="rId22"/>
    <p:sldId id="299" r:id="rId23"/>
    <p:sldId id="301" r:id="rId24"/>
    <p:sldId id="302" r:id="rId25"/>
    <p:sldId id="303" r:id="rId26"/>
    <p:sldId id="267" r:id="rId27"/>
    <p:sldId id="262" r:id="rId28"/>
    <p:sldId id="268" r:id="rId29"/>
    <p:sldId id="269" r:id="rId30"/>
    <p:sldId id="270" r:id="rId31"/>
    <p:sldId id="271" r:id="rId32"/>
    <p:sldId id="272" r:id="rId33"/>
    <p:sldId id="273" r:id="rId34"/>
    <p:sldId id="274" r:id="rId35"/>
    <p:sldId id="275" r:id="rId36"/>
    <p:sldId id="276" r:id="rId37"/>
    <p:sldId id="277" r:id="rId38"/>
    <p:sldId id="265" r:id="rId39"/>
    <p:sldId id="30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0345" autoAdjust="0"/>
    <p:restoredTop sz="94660"/>
  </p:normalViewPr>
  <p:slideViewPr>
    <p:cSldViewPr snapToGrid="0">
      <p:cViewPr varScale="1">
        <p:scale>
          <a:sx n="103" d="100"/>
          <a:sy n="103" d="100"/>
        </p:scale>
        <p:origin x="114" y="3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A635E6-80BC-44B6-8953-DDC9BB570A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94B270F-6141-4D0B-B154-BF5585751A68}">
      <dgm:prSet/>
      <dgm:spPr/>
      <dgm:t>
        <a:bodyPr/>
        <a:lstStyle/>
        <a:p>
          <a:r>
            <a:rPr lang="en-US"/>
            <a:t>Not enough data</a:t>
          </a:r>
        </a:p>
      </dgm:t>
    </dgm:pt>
    <dgm:pt modelId="{E4800FC2-5109-48F7-9A10-F219710D0E3E}" type="parTrans" cxnId="{EDF89CE1-6CB9-44CE-AA49-EF04A6DDC9BD}">
      <dgm:prSet/>
      <dgm:spPr/>
      <dgm:t>
        <a:bodyPr/>
        <a:lstStyle/>
        <a:p>
          <a:endParaRPr lang="en-US"/>
        </a:p>
      </dgm:t>
    </dgm:pt>
    <dgm:pt modelId="{DF51D2A9-CEB9-4EB3-A316-5052370527E0}" type="sibTrans" cxnId="{EDF89CE1-6CB9-44CE-AA49-EF04A6DDC9BD}">
      <dgm:prSet/>
      <dgm:spPr/>
      <dgm:t>
        <a:bodyPr/>
        <a:lstStyle/>
        <a:p>
          <a:endParaRPr lang="en-US"/>
        </a:p>
      </dgm:t>
    </dgm:pt>
    <dgm:pt modelId="{7E7530D4-D1EC-4ECE-AF64-190CBC743261}">
      <dgm:prSet/>
      <dgm:spPr/>
      <dgm:t>
        <a:bodyPr/>
        <a:lstStyle/>
        <a:p>
          <a:r>
            <a:rPr lang="en-US"/>
            <a:t>Not enough severe weather events</a:t>
          </a:r>
        </a:p>
      </dgm:t>
    </dgm:pt>
    <dgm:pt modelId="{E02A5930-AFBC-405C-B63A-CC25486B555B}" type="parTrans" cxnId="{F9606F13-B42F-4896-B67D-B451BC942A45}">
      <dgm:prSet/>
      <dgm:spPr/>
      <dgm:t>
        <a:bodyPr/>
        <a:lstStyle/>
        <a:p>
          <a:endParaRPr lang="en-US"/>
        </a:p>
      </dgm:t>
    </dgm:pt>
    <dgm:pt modelId="{0D748A46-0863-45BB-B018-D3A1373A8552}" type="sibTrans" cxnId="{F9606F13-B42F-4896-B67D-B451BC942A45}">
      <dgm:prSet/>
      <dgm:spPr/>
      <dgm:t>
        <a:bodyPr/>
        <a:lstStyle/>
        <a:p>
          <a:endParaRPr lang="en-US"/>
        </a:p>
      </dgm:t>
    </dgm:pt>
    <dgm:pt modelId="{2B740450-4C65-4387-993D-EE990BAA6BAB}">
      <dgm:prSet/>
      <dgm:spPr/>
      <dgm:t>
        <a:bodyPr/>
        <a:lstStyle/>
        <a:p>
          <a:r>
            <a:rPr lang="en-US"/>
            <a:t>How is severity determined?</a:t>
          </a:r>
        </a:p>
      </dgm:t>
    </dgm:pt>
    <dgm:pt modelId="{0777DCF0-3DFF-4972-9DF7-CA1C2575D652}" type="parTrans" cxnId="{AF54A202-6658-4F60-90D4-300C018A5217}">
      <dgm:prSet/>
      <dgm:spPr/>
      <dgm:t>
        <a:bodyPr/>
        <a:lstStyle/>
        <a:p>
          <a:endParaRPr lang="en-US"/>
        </a:p>
      </dgm:t>
    </dgm:pt>
    <dgm:pt modelId="{8A91BD8D-0BE2-4CD6-8163-F98980572A61}" type="sibTrans" cxnId="{AF54A202-6658-4F60-90D4-300C018A5217}">
      <dgm:prSet/>
      <dgm:spPr/>
      <dgm:t>
        <a:bodyPr/>
        <a:lstStyle/>
        <a:p>
          <a:endParaRPr lang="en-US"/>
        </a:p>
      </dgm:t>
    </dgm:pt>
    <dgm:pt modelId="{054645C7-42FE-43E0-8F24-850EA90625E5}" type="pres">
      <dgm:prSet presAssocID="{D6A635E6-80BC-44B6-8953-DDC9BB570AE4}" presName="root" presStyleCnt="0">
        <dgm:presLayoutVars>
          <dgm:dir/>
          <dgm:resizeHandles val="exact"/>
        </dgm:presLayoutVars>
      </dgm:prSet>
      <dgm:spPr/>
    </dgm:pt>
    <dgm:pt modelId="{6A1579F5-EDF4-40B5-A810-D528682734FB}" type="pres">
      <dgm:prSet presAssocID="{C94B270F-6141-4D0B-B154-BF5585751A68}" presName="compNode" presStyleCnt="0"/>
      <dgm:spPr/>
    </dgm:pt>
    <dgm:pt modelId="{4F2A6594-0591-415A-9067-9A3B4A68151D}" type="pres">
      <dgm:prSet presAssocID="{C94B270F-6141-4D0B-B154-BF5585751A68}" presName="bgRect" presStyleLbl="bgShp" presStyleIdx="0" presStyleCnt="3"/>
      <dgm:spPr/>
    </dgm:pt>
    <dgm:pt modelId="{43EB13FB-01AA-4E2B-9834-0DE2CC636C4B}" type="pres">
      <dgm:prSet presAssocID="{C94B270F-6141-4D0B-B154-BF5585751A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6294A714-0414-434A-9FDB-4BDC7AE3577D}" type="pres">
      <dgm:prSet presAssocID="{C94B270F-6141-4D0B-B154-BF5585751A68}" presName="spaceRect" presStyleCnt="0"/>
      <dgm:spPr/>
    </dgm:pt>
    <dgm:pt modelId="{2009727B-CAA1-4E96-8CE2-3E39B86ACBC0}" type="pres">
      <dgm:prSet presAssocID="{C94B270F-6141-4D0B-B154-BF5585751A68}" presName="parTx" presStyleLbl="revTx" presStyleIdx="0" presStyleCnt="3">
        <dgm:presLayoutVars>
          <dgm:chMax val="0"/>
          <dgm:chPref val="0"/>
        </dgm:presLayoutVars>
      </dgm:prSet>
      <dgm:spPr/>
    </dgm:pt>
    <dgm:pt modelId="{6D2E8228-9C50-4061-B274-94C6D0450680}" type="pres">
      <dgm:prSet presAssocID="{DF51D2A9-CEB9-4EB3-A316-5052370527E0}" presName="sibTrans" presStyleCnt="0"/>
      <dgm:spPr/>
    </dgm:pt>
    <dgm:pt modelId="{BAED94CD-007C-448F-95FE-0DC78A7BCF68}" type="pres">
      <dgm:prSet presAssocID="{7E7530D4-D1EC-4ECE-AF64-190CBC743261}" presName="compNode" presStyleCnt="0"/>
      <dgm:spPr/>
    </dgm:pt>
    <dgm:pt modelId="{78BF8FC5-49F9-4C99-8907-B318031FBAF5}" type="pres">
      <dgm:prSet presAssocID="{7E7530D4-D1EC-4ECE-AF64-190CBC743261}" presName="bgRect" presStyleLbl="bgShp" presStyleIdx="1" presStyleCnt="3"/>
      <dgm:spPr/>
    </dgm:pt>
    <dgm:pt modelId="{B8141B57-2940-4862-9464-372DF824A536}" type="pres">
      <dgm:prSet presAssocID="{7E7530D4-D1EC-4ECE-AF64-190CBC743261}"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a:ext>
      </dgm:extLst>
    </dgm:pt>
    <dgm:pt modelId="{2C9EF018-7710-44F3-9E25-A67E6AC29FE0}" type="pres">
      <dgm:prSet presAssocID="{7E7530D4-D1EC-4ECE-AF64-190CBC743261}" presName="spaceRect" presStyleCnt="0"/>
      <dgm:spPr/>
    </dgm:pt>
    <dgm:pt modelId="{3C56232C-9602-4B2C-BEAD-3131325D623D}" type="pres">
      <dgm:prSet presAssocID="{7E7530D4-D1EC-4ECE-AF64-190CBC743261}" presName="parTx" presStyleLbl="revTx" presStyleIdx="1" presStyleCnt="3">
        <dgm:presLayoutVars>
          <dgm:chMax val="0"/>
          <dgm:chPref val="0"/>
        </dgm:presLayoutVars>
      </dgm:prSet>
      <dgm:spPr/>
    </dgm:pt>
    <dgm:pt modelId="{432C4FE3-5CC9-4452-AED2-AE0786DEE86A}" type="pres">
      <dgm:prSet presAssocID="{0D748A46-0863-45BB-B018-D3A1373A8552}" presName="sibTrans" presStyleCnt="0"/>
      <dgm:spPr/>
    </dgm:pt>
    <dgm:pt modelId="{116F084B-7C66-498E-962C-2F453B70AD69}" type="pres">
      <dgm:prSet presAssocID="{2B740450-4C65-4387-993D-EE990BAA6BAB}" presName="compNode" presStyleCnt="0"/>
      <dgm:spPr/>
    </dgm:pt>
    <dgm:pt modelId="{BF719B13-26DF-4436-A599-DDE5D81D818C}" type="pres">
      <dgm:prSet presAssocID="{2B740450-4C65-4387-993D-EE990BAA6BAB}" presName="bgRect" presStyleLbl="bgShp" presStyleIdx="2" presStyleCnt="3"/>
      <dgm:spPr/>
    </dgm:pt>
    <dgm:pt modelId="{D3DE2F3C-1A71-41CB-9D9B-1122B7A3EFF9}" type="pres">
      <dgm:prSet presAssocID="{2B740450-4C65-4387-993D-EE990BAA6B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7282D2D-F0AC-47BA-BCAE-D74DF9BA410D}" type="pres">
      <dgm:prSet presAssocID="{2B740450-4C65-4387-993D-EE990BAA6BAB}" presName="spaceRect" presStyleCnt="0"/>
      <dgm:spPr/>
    </dgm:pt>
    <dgm:pt modelId="{C5D78A3D-49BB-4B1F-8BF5-5ECA77B93FE7}" type="pres">
      <dgm:prSet presAssocID="{2B740450-4C65-4387-993D-EE990BAA6BAB}" presName="parTx" presStyleLbl="revTx" presStyleIdx="2" presStyleCnt="3">
        <dgm:presLayoutVars>
          <dgm:chMax val="0"/>
          <dgm:chPref val="0"/>
        </dgm:presLayoutVars>
      </dgm:prSet>
      <dgm:spPr/>
    </dgm:pt>
  </dgm:ptLst>
  <dgm:cxnLst>
    <dgm:cxn modelId="{0EBF6502-CB6E-4F69-AF9A-F671347B8515}" type="presOf" srcId="{7E7530D4-D1EC-4ECE-AF64-190CBC743261}" destId="{3C56232C-9602-4B2C-BEAD-3131325D623D}" srcOrd="0" destOrd="0" presId="urn:microsoft.com/office/officeart/2018/2/layout/IconVerticalSolidList"/>
    <dgm:cxn modelId="{AF54A202-6658-4F60-90D4-300C018A5217}" srcId="{D6A635E6-80BC-44B6-8953-DDC9BB570AE4}" destId="{2B740450-4C65-4387-993D-EE990BAA6BAB}" srcOrd="2" destOrd="0" parTransId="{0777DCF0-3DFF-4972-9DF7-CA1C2575D652}" sibTransId="{8A91BD8D-0BE2-4CD6-8163-F98980572A61}"/>
    <dgm:cxn modelId="{F9606F13-B42F-4896-B67D-B451BC942A45}" srcId="{D6A635E6-80BC-44B6-8953-DDC9BB570AE4}" destId="{7E7530D4-D1EC-4ECE-AF64-190CBC743261}" srcOrd="1" destOrd="0" parTransId="{E02A5930-AFBC-405C-B63A-CC25486B555B}" sibTransId="{0D748A46-0863-45BB-B018-D3A1373A8552}"/>
    <dgm:cxn modelId="{FAA94D43-5A66-45F9-9782-C66EA42906D6}" type="presOf" srcId="{D6A635E6-80BC-44B6-8953-DDC9BB570AE4}" destId="{054645C7-42FE-43E0-8F24-850EA90625E5}" srcOrd="0" destOrd="0" presId="urn:microsoft.com/office/officeart/2018/2/layout/IconVerticalSolidList"/>
    <dgm:cxn modelId="{C909EF65-7032-4B84-A9E4-65F479CCDAF6}" type="presOf" srcId="{2B740450-4C65-4387-993D-EE990BAA6BAB}" destId="{C5D78A3D-49BB-4B1F-8BF5-5ECA77B93FE7}" srcOrd="0" destOrd="0" presId="urn:microsoft.com/office/officeart/2018/2/layout/IconVerticalSolidList"/>
    <dgm:cxn modelId="{38484E53-25A3-4669-B844-881096F99D96}" type="presOf" srcId="{C94B270F-6141-4D0B-B154-BF5585751A68}" destId="{2009727B-CAA1-4E96-8CE2-3E39B86ACBC0}" srcOrd="0" destOrd="0" presId="urn:microsoft.com/office/officeart/2018/2/layout/IconVerticalSolidList"/>
    <dgm:cxn modelId="{EDF89CE1-6CB9-44CE-AA49-EF04A6DDC9BD}" srcId="{D6A635E6-80BC-44B6-8953-DDC9BB570AE4}" destId="{C94B270F-6141-4D0B-B154-BF5585751A68}" srcOrd="0" destOrd="0" parTransId="{E4800FC2-5109-48F7-9A10-F219710D0E3E}" sibTransId="{DF51D2A9-CEB9-4EB3-A316-5052370527E0}"/>
    <dgm:cxn modelId="{B1524CCE-C62A-4BA1-BBC5-D6535CD139DB}" type="presParOf" srcId="{054645C7-42FE-43E0-8F24-850EA90625E5}" destId="{6A1579F5-EDF4-40B5-A810-D528682734FB}" srcOrd="0" destOrd="0" presId="urn:microsoft.com/office/officeart/2018/2/layout/IconVerticalSolidList"/>
    <dgm:cxn modelId="{E571AA5D-0C3D-482A-B679-48A2178F46F5}" type="presParOf" srcId="{6A1579F5-EDF4-40B5-A810-D528682734FB}" destId="{4F2A6594-0591-415A-9067-9A3B4A68151D}" srcOrd="0" destOrd="0" presId="urn:microsoft.com/office/officeart/2018/2/layout/IconVerticalSolidList"/>
    <dgm:cxn modelId="{550E6968-039A-4A3E-B863-6674CC9BB81C}" type="presParOf" srcId="{6A1579F5-EDF4-40B5-A810-D528682734FB}" destId="{43EB13FB-01AA-4E2B-9834-0DE2CC636C4B}" srcOrd="1" destOrd="0" presId="urn:microsoft.com/office/officeart/2018/2/layout/IconVerticalSolidList"/>
    <dgm:cxn modelId="{D20E5BD3-925C-4828-9AA2-F9F2507DA450}" type="presParOf" srcId="{6A1579F5-EDF4-40B5-A810-D528682734FB}" destId="{6294A714-0414-434A-9FDB-4BDC7AE3577D}" srcOrd="2" destOrd="0" presId="urn:microsoft.com/office/officeart/2018/2/layout/IconVerticalSolidList"/>
    <dgm:cxn modelId="{70E3DA18-8648-4D19-B370-BCFF875707C9}" type="presParOf" srcId="{6A1579F5-EDF4-40B5-A810-D528682734FB}" destId="{2009727B-CAA1-4E96-8CE2-3E39B86ACBC0}" srcOrd="3" destOrd="0" presId="urn:microsoft.com/office/officeart/2018/2/layout/IconVerticalSolidList"/>
    <dgm:cxn modelId="{74BE39C1-F796-4692-B289-2A2D7DA71B1D}" type="presParOf" srcId="{054645C7-42FE-43E0-8F24-850EA90625E5}" destId="{6D2E8228-9C50-4061-B274-94C6D0450680}" srcOrd="1" destOrd="0" presId="urn:microsoft.com/office/officeart/2018/2/layout/IconVerticalSolidList"/>
    <dgm:cxn modelId="{EAF6DA17-617F-4AB5-93F9-4E48153DD3BC}" type="presParOf" srcId="{054645C7-42FE-43E0-8F24-850EA90625E5}" destId="{BAED94CD-007C-448F-95FE-0DC78A7BCF68}" srcOrd="2" destOrd="0" presId="urn:microsoft.com/office/officeart/2018/2/layout/IconVerticalSolidList"/>
    <dgm:cxn modelId="{633C05F4-5441-4360-A69D-4732091F09CC}" type="presParOf" srcId="{BAED94CD-007C-448F-95FE-0DC78A7BCF68}" destId="{78BF8FC5-49F9-4C99-8907-B318031FBAF5}" srcOrd="0" destOrd="0" presId="urn:microsoft.com/office/officeart/2018/2/layout/IconVerticalSolidList"/>
    <dgm:cxn modelId="{47E4A330-38B6-4C78-AA4D-223FD953C005}" type="presParOf" srcId="{BAED94CD-007C-448F-95FE-0DC78A7BCF68}" destId="{B8141B57-2940-4862-9464-372DF824A536}" srcOrd="1" destOrd="0" presId="urn:microsoft.com/office/officeart/2018/2/layout/IconVerticalSolidList"/>
    <dgm:cxn modelId="{B27866A4-0736-4989-8D17-68EA0FDC7D0B}" type="presParOf" srcId="{BAED94CD-007C-448F-95FE-0DC78A7BCF68}" destId="{2C9EF018-7710-44F3-9E25-A67E6AC29FE0}" srcOrd="2" destOrd="0" presId="urn:microsoft.com/office/officeart/2018/2/layout/IconVerticalSolidList"/>
    <dgm:cxn modelId="{B0AA9B0E-285E-4F01-A2CB-0937F9F22FB1}" type="presParOf" srcId="{BAED94CD-007C-448F-95FE-0DC78A7BCF68}" destId="{3C56232C-9602-4B2C-BEAD-3131325D623D}" srcOrd="3" destOrd="0" presId="urn:microsoft.com/office/officeart/2018/2/layout/IconVerticalSolidList"/>
    <dgm:cxn modelId="{E66ADC67-676D-448B-AC56-CE8D8B29600E}" type="presParOf" srcId="{054645C7-42FE-43E0-8F24-850EA90625E5}" destId="{432C4FE3-5CC9-4452-AED2-AE0786DEE86A}" srcOrd="3" destOrd="0" presId="urn:microsoft.com/office/officeart/2018/2/layout/IconVerticalSolidList"/>
    <dgm:cxn modelId="{7D2559E1-7FFA-41A9-AC89-F70E9D746B7D}" type="presParOf" srcId="{054645C7-42FE-43E0-8F24-850EA90625E5}" destId="{116F084B-7C66-498E-962C-2F453B70AD69}" srcOrd="4" destOrd="0" presId="urn:microsoft.com/office/officeart/2018/2/layout/IconVerticalSolidList"/>
    <dgm:cxn modelId="{6B8AA01A-A7BD-465D-82E0-9CD76E98D26C}" type="presParOf" srcId="{116F084B-7C66-498E-962C-2F453B70AD69}" destId="{BF719B13-26DF-4436-A599-DDE5D81D818C}" srcOrd="0" destOrd="0" presId="urn:microsoft.com/office/officeart/2018/2/layout/IconVerticalSolidList"/>
    <dgm:cxn modelId="{188EFAC6-5E75-4BE2-B007-FCA1B7302771}" type="presParOf" srcId="{116F084B-7C66-498E-962C-2F453B70AD69}" destId="{D3DE2F3C-1A71-41CB-9D9B-1122B7A3EFF9}" srcOrd="1" destOrd="0" presId="urn:microsoft.com/office/officeart/2018/2/layout/IconVerticalSolidList"/>
    <dgm:cxn modelId="{2F884C6C-0C84-447B-8CCE-D0EBF8DE5E9E}" type="presParOf" srcId="{116F084B-7C66-498E-962C-2F453B70AD69}" destId="{A7282D2D-F0AC-47BA-BCAE-D74DF9BA410D}" srcOrd="2" destOrd="0" presId="urn:microsoft.com/office/officeart/2018/2/layout/IconVerticalSolidList"/>
    <dgm:cxn modelId="{1C6A0D9F-6A5F-4E1C-9A06-5BBC325A7EDB}" type="presParOf" srcId="{116F084B-7C66-498E-962C-2F453B70AD69}" destId="{C5D78A3D-49BB-4B1F-8BF5-5ECA77B93F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A6594-0591-415A-9067-9A3B4A68151D}">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B13FB-01AA-4E2B-9834-0DE2CC636C4B}">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09727B-CAA1-4E96-8CE2-3E39B86ACBC0}">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Not enough data</a:t>
          </a:r>
        </a:p>
      </dsp:txBody>
      <dsp:txXfrm>
        <a:off x="1941716" y="718"/>
        <a:ext cx="4571887" cy="1681139"/>
      </dsp:txXfrm>
    </dsp:sp>
    <dsp:sp modelId="{78BF8FC5-49F9-4C99-8907-B318031FBAF5}">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141B57-2940-4862-9464-372DF824A536}">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56232C-9602-4B2C-BEAD-3131325D623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Not enough severe weather events</a:t>
          </a:r>
        </a:p>
      </dsp:txBody>
      <dsp:txXfrm>
        <a:off x="1941716" y="2102143"/>
        <a:ext cx="4571887" cy="1681139"/>
      </dsp:txXfrm>
    </dsp:sp>
    <dsp:sp modelId="{BF719B13-26DF-4436-A599-DDE5D81D818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E2F3C-1A71-41CB-9D9B-1122B7A3EFF9}">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D78A3D-49BB-4B1F-8BF5-5ECA77B93FE7}">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How is severity determined?</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A175-FA34-4B2B-AC96-44331980DC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271929-100F-4CA9-9BEE-63E5B0513D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3AA59F-4118-439A-8837-417E1238CD3A}"/>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5" name="Footer Placeholder 4">
            <a:extLst>
              <a:ext uri="{FF2B5EF4-FFF2-40B4-BE49-F238E27FC236}">
                <a16:creationId xmlns:a16="http://schemas.microsoft.com/office/drawing/2014/main" id="{6B3323A0-F1D9-4290-B021-ED6A1863E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95063-FD31-4222-B357-F6DEB4063AE7}"/>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52652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BBD4-BFB9-458C-B472-0BD0F79CBCF3}"/>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9A0FE692-4C1B-42F7-9EEA-080B4B1C9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AEC3B-6030-4A3A-8A9A-9B126A0D6311}"/>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5" name="Footer Placeholder 4">
            <a:extLst>
              <a:ext uri="{FF2B5EF4-FFF2-40B4-BE49-F238E27FC236}">
                <a16:creationId xmlns:a16="http://schemas.microsoft.com/office/drawing/2014/main" id="{C9301C10-4D24-46E8-9C86-3E74147F5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D920C-0985-4166-BD9B-550E38981C38}"/>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356484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5031B-1ED7-4111-9BF5-4486AF4AC3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C9C6A2-F787-41C5-900D-99B82B8802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B28A5-3A40-41A0-B6C6-1727CBC34E34}"/>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5" name="Footer Placeholder 4">
            <a:extLst>
              <a:ext uri="{FF2B5EF4-FFF2-40B4-BE49-F238E27FC236}">
                <a16:creationId xmlns:a16="http://schemas.microsoft.com/office/drawing/2014/main" id="{7AB66A57-6287-4CA6-9187-B105F8C4B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9309F-37E3-45DD-BF43-2A7247BEC46B}"/>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1827768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518E-99C1-41DC-8765-6281BF65C3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D44B96-7604-4653-B739-BAB2D10BF0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419AC-BABA-482A-83E2-4AD08576CF97}"/>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5" name="Footer Placeholder 4">
            <a:extLst>
              <a:ext uri="{FF2B5EF4-FFF2-40B4-BE49-F238E27FC236}">
                <a16:creationId xmlns:a16="http://schemas.microsoft.com/office/drawing/2014/main" id="{A3765707-FDE5-42C8-A94D-59D8ED9CA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5C598-4B11-4BC1-9A65-1FDBEE21CEF2}"/>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3386944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57350-AD96-40AD-9439-CB90E8E30C9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DA00DE5D-4E23-4E64-8CAD-AD07FB7560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7CC84-5121-49CE-8854-2EDFCC49BF4F}"/>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5" name="Footer Placeholder 4">
            <a:extLst>
              <a:ext uri="{FF2B5EF4-FFF2-40B4-BE49-F238E27FC236}">
                <a16:creationId xmlns:a16="http://schemas.microsoft.com/office/drawing/2014/main" id="{F192E666-D62B-4B4A-9DD6-B429A319E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EC4A6-7EBE-4032-B546-A6486BFE3CDC}"/>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63523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01C8-B865-44CB-8A2C-6738D4E9C2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4313A-A081-4BD5-A178-E0721F3747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DF4F05-ABA8-4D60-8FF6-3BC6684161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18191-0858-4107-8056-BD0ADAEF1EC8}"/>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6" name="Footer Placeholder 5">
            <a:extLst>
              <a:ext uri="{FF2B5EF4-FFF2-40B4-BE49-F238E27FC236}">
                <a16:creationId xmlns:a16="http://schemas.microsoft.com/office/drawing/2014/main" id="{9CFAF2B1-47BD-419F-8A17-883FC1851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22E72F-1208-41FB-973B-FB5A7D1FEA08}"/>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409034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E997-1C0F-4D01-B53F-49BCDB065E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F134AC-9EAA-492F-87A6-A6D5E53BA5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B00C626-26DA-4D86-86C6-45AB216E782C}"/>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B501EBD-84C4-4090-B4CC-3BDA45EA65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DBA46A-EAB3-4C18-9E1B-EAA6CBAC86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C36919-9F51-4F49-9021-F9E6B11C1717}"/>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8" name="Footer Placeholder 7">
            <a:extLst>
              <a:ext uri="{FF2B5EF4-FFF2-40B4-BE49-F238E27FC236}">
                <a16:creationId xmlns:a16="http://schemas.microsoft.com/office/drawing/2014/main" id="{7FE9BE01-E56C-44E2-953C-AD68C96476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08C02D-B4FB-4A6E-81E7-871B10529ADD}"/>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05371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61BE-3C9C-48A5-8943-A7A5D0A22813}"/>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BD973B9-3318-4A84-B6D5-8DFA0A61FA6B}"/>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4" name="Footer Placeholder 3">
            <a:extLst>
              <a:ext uri="{FF2B5EF4-FFF2-40B4-BE49-F238E27FC236}">
                <a16:creationId xmlns:a16="http://schemas.microsoft.com/office/drawing/2014/main" id="{1AFB2CCA-CE41-4E6D-BC59-AC974F58EF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51C746-06CE-47CB-B7BA-C14C4C4D0301}"/>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789527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1A870A-CE5B-44F4-9A12-2D45E5DA93D8}"/>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3" name="Footer Placeholder 2">
            <a:extLst>
              <a:ext uri="{FF2B5EF4-FFF2-40B4-BE49-F238E27FC236}">
                <a16:creationId xmlns:a16="http://schemas.microsoft.com/office/drawing/2014/main" id="{48F01EDB-8432-4D92-A232-A8EDCB3EDF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5D451B-D9B7-4BC4-BA8B-427D6B7D38F8}"/>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30852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227C-1A72-4694-B121-74F72A5D4227}"/>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7C296A0-2CD9-406E-9A46-5281E20D11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5939719-F660-4600-A475-2A9D7850E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767D5-9F42-43D8-9FE2-83335B4EB65B}"/>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6" name="Footer Placeholder 5">
            <a:extLst>
              <a:ext uri="{FF2B5EF4-FFF2-40B4-BE49-F238E27FC236}">
                <a16:creationId xmlns:a16="http://schemas.microsoft.com/office/drawing/2014/main" id="{A6EF9C94-B1A8-4CAC-BF47-C32694A19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BC3C1-4F23-43BE-BA69-FF546104647E}"/>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1677738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1BD7-8231-49B7-8C0E-B81965FC24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EFA607-33D2-4925-B2AB-95EDAE9913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DA8C90-E5D0-42C6-9425-1BF20AC31C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FE3B8A-223C-4574-8CE9-38EFAF993376}"/>
              </a:ext>
            </a:extLst>
          </p:cNvPr>
          <p:cNvSpPr>
            <a:spLocks noGrp="1"/>
          </p:cNvSpPr>
          <p:nvPr>
            <p:ph type="dt" sz="half" idx="10"/>
          </p:nvPr>
        </p:nvSpPr>
        <p:spPr/>
        <p:txBody>
          <a:bodyPr/>
          <a:lstStyle/>
          <a:p>
            <a:fld id="{F4D175E0-B590-4F80-95A2-28015D3D5F90}" type="datetimeFigureOut">
              <a:rPr lang="en-US" smtClean="0"/>
              <a:t>12/9/2020</a:t>
            </a:fld>
            <a:endParaRPr lang="en-US"/>
          </a:p>
        </p:txBody>
      </p:sp>
      <p:sp>
        <p:nvSpPr>
          <p:cNvPr id="6" name="Footer Placeholder 5">
            <a:extLst>
              <a:ext uri="{FF2B5EF4-FFF2-40B4-BE49-F238E27FC236}">
                <a16:creationId xmlns:a16="http://schemas.microsoft.com/office/drawing/2014/main" id="{0D22FE8F-C4CB-4067-8C2E-F9777B19A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1DCE83-6DA1-46CC-A1F7-F23EA6C86D48}"/>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156697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B2896A-D886-4826-B756-027FE6B65B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2C918C-A677-4093-9C61-6BB22F2A4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7DC8C-015B-4B2E-BE98-16A2D2E7E3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175E0-B590-4F80-95A2-28015D3D5F90}" type="datetimeFigureOut">
              <a:rPr lang="en-US" smtClean="0"/>
              <a:t>12/9/2020</a:t>
            </a:fld>
            <a:endParaRPr lang="en-US"/>
          </a:p>
        </p:txBody>
      </p:sp>
      <p:sp>
        <p:nvSpPr>
          <p:cNvPr id="5" name="Footer Placeholder 4">
            <a:extLst>
              <a:ext uri="{FF2B5EF4-FFF2-40B4-BE49-F238E27FC236}">
                <a16:creationId xmlns:a16="http://schemas.microsoft.com/office/drawing/2014/main" id="{0DFF2531-526E-487F-9C09-472879B9FC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120FD4-FBB5-45C3-9C92-A72A5F958E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79344-1610-4A97-BE9C-3695E66883B2}" type="slidenum">
              <a:rPr lang="en-US" smtClean="0"/>
              <a:t>‹#›</a:t>
            </a:fld>
            <a:endParaRPr lang="en-US"/>
          </a:p>
        </p:txBody>
      </p:sp>
    </p:spTree>
    <p:extLst>
      <p:ext uri="{BB962C8B-B14F-4D97-AF65-F5344CB8AC3E}">
        <p14:creationId xmlns:p14="http://schemas.microsoft.com/office/powerpoint/2010/main" val="2374992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htsa.gov/research-data/fatality-analysis-reporting-system-fars" TargetMode="External"/><Relationship Id="rId2" Type="http://schemas.openxmlformats.org/officeDocument/2006/relationships/hyperlink" Target="https://www.kaggle.com/sobhanmoosavi/us-accidents"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1">
            <a:extLst>
              <a:ext uri="{FF2B5EF4-FFF2-40B4-BE49-F238E27FC236}">
                <a16:creationId xmlns:a16="http://schemas.microsoft.com/office/drawing/2014/main" id="{0F6CDC51-8D27-4BF4-AB33-7D5905E8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3726"/>
            <a:ext cx="648309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3">
            <a:extLst>
              <a:ext uri="{FF2B5EF4-FFF2-40B4-BE49-F238E27FC236}">
                <a16:creationId xmlns:a16="http://schemas.microsoft.com/office/drawing/2014/main" id="{24FB90F3-DFB9-42D4-B851-120249962A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C80A9831-D2D1-43FF-A681-4091F751A35E}"/>
              </a:ext>
            </a:extLst>
          </p:cNvPr>
          <p:cNvSpPr>
            <a:spLocks noGrp="1"/>
          </p:cNvSpPr>
          <p:nvPr>
            <p:ph type="ctrTitle"/>
          </p:nvPr>
        </p:nvSpPr>
        <p:spPr>
          <a:xfrm>
            <a:off x="804672" y="802955"/>
            <a:ext cx="5145024" cy="1454051"/>
          </a:xfrm>
        </p:spPr>
        <p:txBody>
          <a:bodyPr vert="horz" lIns="91440" tIns="45720" rIns="91440" bIns="45720" rtlCol="0" anchor="ctr">
            <a:normAutofit/>
          </a:bodyPr>
          <a:lstStyle/>
          <a:p>
            <a:pPr algn="l"/>
            <a:r>
              <a:rPr lang="en-US" sz="4800" dirty="0">
                <a:solidFill>
                  <a:schemeClr val="accent1"/>
                </a:solidFill>
              </a:rPr>
              <a:t>Traffic</a:t>
            </a:r>
            <a:r>
              <a:rPr lang="en-US" sz="4800" dirty="0">
                <a:solidFill>
                  <a:srgbClr val="000000"/>
                </a:solidFill>
              </a:rPr>
              <a:t> </a:t>
            </a:r>
            <a:r>
              <a:rPr lang="en-US" sz="4800" dirty="0">
                <a:solidFill>
                  <a:schemeClr val="accent1"/>
                </a:solidFill>
              </a:rPr>
              <a:t>Accidents</a:t>
            </a:r>
            <a:br>
              <a:rPr lang="en-US" sz="4800" dirty="0">
                <a:solidFill>
                  <a:schemeClr val="accent1"/>
                </a:solidFill>
              </a:rPr>
            </a:br>
            <a:r>
              <a:rPr lang="en-US" sz="1600" dirty="0">
                <a:solidFill>
                  <a:schemeClr val="accent1"/>
                </a:solidFill>
              </a:rPr>
              <a:t>Syracuse, MS Data Science</a:t>
            </a:r>
          </a:p>
        </p:txBody>
      </p:sp>
      <p:sp>
        <p:nvSpPr>
          <p:cNvPr id="51" name="Freeform 60">
            <a:extLst>
              <a:ext uri="{FF2B5EF4-FFF2-40B4-BE49-F238E27FC236}">
                <a16:creationId xmlns:a16="http://schemas.microsoft.com/office/drawing/2014/main" id="{DF4CE22F-8463-44F2-BE50-65D9B503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8720" y="0"/>
            <a:ext cx="3762182" cy="2258435"/>
          </a:xfrm>
          <a:custGeom>
            <a:avLst/>
            <a:gdLst>
              <a:gd name="connsiteX0" fmla="*/ 39946 w 3960192"/>
              <a:gd name="connsiteY0" fmla="*/ 0 h 2377300"/>
              <a:gd name="connsiteX1" fmla="*/ 3920247 w 3960192"/>
              <a:gd name="connsiteY1" fmla="*/ 0 h 2377300"/>
              <a:gd name="connsiteX2" fmla="*/ 3949969 w 3960192"/>
              <a:gd name="connsiteY2" fmla="*/ 194751 h 2377300"/>
              <a:gd name="connsiteX3" fmla="*/ 3960192 w 3960192"/>
              <a:gd name="connsiteY3" fmla="*/ 397204 h 2377300"/>
              <a:gd name="connsiteX4" fmla="*/ 1980096 w 3960192"/>
              <a:gd name="connsiteY4" fmla="*/ 2377300 h 2377300"/>
              <a:gd name="connsiteX5" fmla="*/ 0 w 3960192"/>
              <a:gd name="connsiteY5" fmla="*/ 397204 h 2377300"/>
              <a:gd name="connsiteX6" fmla="*/ 10224 w 3960192"/>
              <a:gd name="connsiteY6" fmla="*/ 194751 h 237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377300">
                <a:moveTo>
                  <a:pt x="39946" y="0"/>
                </a:moveTo>
                <a:lnTo>
                  <a:pt x="3920247" y="0"/>
                </a:lnTo>
                <a:lnTo>
                  <a:pt x="3949969" y="194751"/>
                </a:lnTo>
                <a:cubicBezTo>
                  <a:pt x="3956729" y="261316"/>
                  <a:pt x="3960192" y="328856"/>
                  <a:pt x="3960192" y="397204"/>
                </a:cubicBezTo>
                <a:cubicBezTo>
                  <a:pt x="3960192" y="1490781"/>
                  <a:pt x="3073673" y="2377300"/>
                  <a:pt x="1980096" y="2377300"/>
                </a:cubicBezTo>
                <a:cubicBezTo>
                  <a:pt x="886519" y="2377300"/>
                  <a:pt x="0" y="1490781"/>
                  <a:pt x="0" y="397204"/>
                </a:cubicBezTo>
                <a:cubicBezTo>
                  <a:pt x="0" y="328856"/>
                  <a:pt x="3463" y="261316"/>
                  <a:pt x="10224" y="194751"/>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1ED1E0D-1657-4E2F-85D2-DF8F81840A4B}"/>
              </a:ext>
            </a:extLst>
          </p:cNvPr>
          <p:cNvPicPr>
            <a:picLocks noChangeAspect="1"/>
          </p:cNvPicPr>
          <p:nvPr/>
        </p:nvPicPr>
        <p:blipFill>
          <a:blip r:embed="rId3"/>
          <a:stretch>
            <a:fillRect/>
          </a:stretch>
        </p:blipFill>
        <p:spPr>
          <a:xfrm>
            <a:off x="7273148" y="569281"/>
            <a:ext cx="2393326" cy="761180"/>
          </a:xfrm>
          <a:prstGeom prst="rect">
            <a:avLst/>
          </a:prstGeom>
        </p:spPr>
      </p:pic>
      <p:sp>
        <p:nvSpPr>
          <p:cNvPr id="48" name="Freeform 67">
            <a:extLst>
              <a:ext uri="{FF2B5EF4-FFF2-40B4-BE49-F238E27FC236}">
                <a16:creationId xmlns:a16="http://schemas.microsoft.com/office/drawing/2014/main" id="{3FA1383B-2709-4E36-8FF8-7A737213B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7503" y="3006774"/>
            <a:ext cx="4734497" cy="3851226"/>
          </a:xfrm>
          <a:custGeom>
            <a:avLst/>
            <a:gdLst>
              <a:gd name="connsiteX0" fmla="*/ 2718646 w 4647408"/>
              <a:gd name="connsiteY0" fmla="*/ 0 h 3780384"/>
              <a:gd name="connsiteX1" fmla="*/ 4641019 w 4647408"/>
              <a:gd name="connsiteY1" fmla="*/ 796273 h 3780384"/>
              <a:gd name="connsiteX2" fmla="*/ 4647408 w 4647408"/>
              <a:gd name="connsiteY2" fmla="*/ 803303 h 3780384"/>
              <a:gd name="connsiteX3" fmla="*/ 4647408 w 4647408"/>
              <a:gd name="connsiteY3" fmla="*/ 3780384 h 3780384"/>
              <a:gd name="connsiteX4" fmla="*/ 215340 w 4647408"/>
              <a:gd name="connsiteY4" fmla="*/ 3780384 h 3780384"/>
              <a:gd name="connsiteX5" fmla="*/ 213645 w 4647408"/>
              <a:gd name="connsiteY5" fmla="*/ 3776866 h 3780384"/>
              <a:gd name="connsiteX6" fmla="*/ 0 w 4647408"/>
              <a:gd name="connsiteY6" fmla="*/ 2718646 h 3780384"/>
              <a:gd name="connsiteX7" fmla="*/ 2718646 w 4647408"/>
              <a:gd name="connsiteY7" fmla="*/ 0 h 37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7408" h="3780384">
                <a:moveTo>
                  <a:pt x="2718646" y="0"/>
                </a:moveTo>
                <a:cubicBezTo>
                  <a:pt x="3469379" y="0"/>
                  <a:pt x="4149041" y="304295"/>
                  <a:pt x="4641019" y="796273"/>
                </a:cubicBezTo>
                <a:lnTo>
                  <a:pt x="4647408" y="803303"/>
                </a:lnTo>
                <a:lnTo>
                  <a:pt x="4647408" y="3780384"/>
                </a:lnTo>
                <a:lnTo>
                  <a:pt x="215340" y="3780384"/>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sign on a pole&#10;&#10;Description automatically generated">
            <a:extLst>
              <a:ext uri="{FF2B5EF4-FFF2-40B4-BE49-F238E27FC236}">
                <a16:creationId xmlns:a16="http://schemas.microsoft.com/office/drawing/2014/main" id="{8F44FA72-0423-4E8C-A785-AE1A4CAD52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7824" y="3989614"/>
            <a:ext cx="2937354" cy="2548155"/>
          </a:xfrm>
          <a:prstGeom prst="rect">
            <a:avLst/>
          </a:prstGeom>
        </p:spPr>
      </p:pic>
      <p:cxnSp>
        <p:nvCxnSpPr>
          <p:cNvPr id="43" name="Google Shape;85;p1">
            <a:extLst>
              <a:ext uri="{FF2B5EF4-FFF2-40B4-BE49-F238E27FC236}">
                <a16:creationId xmlns:a16="http://schemas.microsoft.com/office/drawing/2014/main" id="{B7308D16-29C7-4FAA-8687-244DC8421FEA}"/>
              </a:ext>
            </a:extLst>
          </p:cNvPr>
          <p:cNvCxnSpPr/>
          <p:nvPr/>
        </p:nvCxnSpPr>
        <p:spPr>
          <a:xfrm rot="10800000" flipH="1">
            <a:off x="414853" y="3033710"/>
            <a:ext cx="4879200" cy="44100"/>
          </a:xfrm>
          <a:prstGeom prst="straightConnector1">
            <a:avLst/>
          </a:prstGeom>
          <a:noFill/>
          <a:ln w="19050" cap="sq" cmpd="sng">
            <a:solidFill>
              <a:schemeClr val="dk1"/>
            </a:solidFill>
            <a:prstDash val="solid"/>
            <a:miter lim="800000"/>
            <a:headEnd type="none" w="sm" len="sm"/>
            <a:tailEnd type="none" w="sm" len="sm"/>
          </a:ln>
        </p:spPr>
      </p:cxnSp>
      <p:sp>
        <p:nvSpPr>
          <p:cNvPr id="45" name="TextBox 44">
            <a:extLst>
              <a:ext uri="{FF2B5EF4-FFF2-40B4-BE49-F238E27FC236}">
                <a16:creationId xmlns:a16="http://schemas.microsoft.com/office/drawing/2014/main" id="{99A4D44B-342C-4D47-8FCA-AA0E769543BB}"/>
              </a:ext>
            </a:extLst>
          </p:cNvPr>
          <p:cNvSpPr txBox="1"/>
          <p:nvPr/>
        </p:nvSpPr>
        <p:spPr>
          <a:xfrm>
            <a:off x="414853" y="3631608"/>
            <a:ext cx="6100618" cy="1851789"/>
          </a:xfrm>
          <a:prstGeom prst="rect">
            <a:avLst/>
          </a:prstGeom>
          <a:noFill/>
        </p:spPr>
        <p:txBody>
          <a:bodyPr wrap="square">
            <a:spAutoFit/>
          </a:bodyPr>
          <a:lstStyle/>
          <a:p>
            <a:pPr marL="0" lvl="0" indent="0" algn="l" rtl="0">
              <a:lnSpc>
                <a:spcPct val="90000"/>
              </a:lnSpc>
              <a:spcBef>
                <a:spcPts val="0"/>
              </a:spcBef>
              <a:spcAft>
                <a:spcPts val="0"/>
              </a:spcAft>
              <a:buClr>
                <a:schemeClr val="dk1"/>
              </a:buClr>
              <a:buSzPts val="1800"/>
              <a:buFont typeface="Arial"/>
              <a:buChar char="•"/>
            </a:pPr>
            <a:r>
              <a:rPr lang="en-US" sz="1800" dirty="0"/>
              <a:t> Stephanie Cruz</a:t>
            </a:r>
            <a:endParaRPr lang="en-US" dirty="0"/>
          </a:p>
          <a:p>
            <a:pPr marL="0" lvl="0" indent="0" algn="l" rtl="0">
              <a:lnSpc>
                <a:spcPct val="90000"/>
              </a:lnSpc>
              <a:spcBef>
                <a:spcPts val="1000"/>
              </a:spcBef>
              <a:spcAft>
                <a:spcPts val="0"/>
              </a:spcAft>
              <a:buClr>
                <a:schemeClr val="dk1"/>
              </a:buClr>
              <a:buSzPts val="1800"/>
              <a:buFont typeface="Arial"/>
              <a:buChar char="•"/>
            </a:pPr>
            <a:r>
              <a:rPr lang="en-US" sz="1800" dirty="0"/>
              <a:t> Leland Ball</a:t>
            </a:r>
            <a:endParaRPr lang="en-US" dirty="0"/>
          </a:p>
          <a:p>
            <a:pPr marL="0" lvl="0" indent="0" algn="l" rtl="0">
              <a:lnSpc>
                <a:spcPct val="90000"/>
              </a:lnSpc>
              <a:spcBef>
                <a:spcPts val="1000"/>
              </a:spcBef>
              <a:spcAft>
                <a:spcPts val="0"/>
              </a:spcAft>
              <a:buClr>
                <a:schemeClr val="dk1"/>
              </a:buClr>
              <a:buSzPts val="1800"/>
              <a:buFont typeface="Arial"/>
              <a:buChar char="•"/>
            </a:pPr>
            <a:r>
              <a:rPr lang="en-US" sz="1800" dirty="0"/>
              <a:t> </a:t>
            </a:r>
            <a:r>
              <a:rPr lang="en-US" sz="1800" dirty="0" err="1"/>
              <a:t>Maryse</a:t>
            </a:r>
            <a:r>
              <a:rPr lang="en-US" sz="1800" dirty="0"/>
              <a:t> </a:t>
            </a:r>
            <a:r>
              <a:rPr lang="en-US" sz="1800" dirty="0" err="1"/>
              <a:t>Khoury</a:t>
            </a:r>
            <a:endParaRPr lang="en-US" dirty="0"/>
          </a:p>
          <a:p>
            <a:pPr marL="0" lvl="0" indent="0" algn="l" rtl="0">
              <a:lnSpc>
                <a:spcPct val="90000"/>
              </a:lnSpc>
              <a:spcBef>
                <a:spcPts val="1000"/>
              </a:spcBef>
              <a:spcAft>
                <a:spcPts val="0"/>
              </a:spcAft>
              <a:buClr>
                <a:schemeClr val="dk1"/>
              </a:buClr>
              <a:buSzPts val="1800"/>
              <a:buFont typeface="Arial"/>
              <a:buChar char="•"/>
            </a:pPr>
            <a:r>
              <a:rPr lang="en-US" sz="1800" dirty="0"/>
              <a:t> Jacob </a:t>
            </a:r>
            <a:r>
              <a:rPr lang="en-US" sz="1800" dirty="0" err="1"/>
              <a:t>Arluck</a:t>
            </a:r>
            <a:endParaRPr lang="en-US" sz="1800" dirty="0"/>
          </a:p>
          <a:p>
            <a:pPr marL="0" lvl="0" indent="0" algn="l" rtl="0">
              <a:lnSpc>
                <a:spcPct val="90000"/>
              </a:lnSpc>
              <a:spcBef>
                <a:spcPts val="1000"/>
              </a:spcBef>
              <a:spcAft>
                <a:spcPts val="0"/>
              </a:spcAft>
              <a:buClr>
                <a:schemeClr val="dk1"/>
              </a:buClr>
              <a:buSzPts val="1800"/>
              <a:buFont typeface="Arial"/>
              <a:buChar char="•"/>
            </a:pPr>
            <a:r>
              <a:rPr lang="en-US" sz="1800" dirty="0"/>
              <a:t> </a:t>
            </a:r>
            <a:r>
              <a:rPr lang="en-US" sz="1800" dirty="0" err="1"/>
              <a:t>Veasna</a:t>
            </a:r>
            <a:r>
              <a:rPr lang="en-US" sz="1800" dirty="0"/>
              <a:t> </a:t>
            </a:r>
            <a:r>
              <a:rPr lang="en-US" sz="1800" dirty="0" err="1"/>
              <a:t>Oum</a:t>
            </a:r>
            <a:endParaRPr lang="en-US" dirty="0"/>
          </a:p>
        </p:txBody>
      </p:sp>
      <p:sp>
        <p:nvSpPr>
          <p:cNvPr id="3" name="TextBox 2"/>
          <p:cNvSpPr txBox="1"/>
          <p:nvPr/>
        </p:nvSpPr>
        <p:spPr>
          <a:xfrm>
            <a:off x="7301924" y="1096061"/>
            <a:ext cx="2273782" cy="276999"/>
          </a:xfrm>
          <a:prstGeom prst="rect">
            <a:avLst/>
          </a:prstGeom>
          <a:solidFill>
            <a:schemeClr val="bg1"/>
          </a:solidFill>
        </p:spPr>
        <p:txBody>
          <a:bodyPr wrap="square" rtlCol="0">
            <a:spAutoFit/>
          </a:bodyPr>
          <a:lstStyle/>
          <a:p>
            <a:r>
              <a:rPr lang="en-US" sz="1200" dirty="0"/>
              <a:t>Professor  Jon Fox</a:t>
            </a:r>
          </a:p>
        </p:txBody>
      </p:sp>
    </p:spTree>
    <p:extLst>
      <p:ext uri="{BB962C8B-B14F-4D97-AF65-F5344CB8AC3E}">
        <p14:creationId xmlns:p14="http://schemas.microsoft.com/office/powerpoint/2010/main" val="1673916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Alcohol and Accidents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956741" y="1604709"/>
            <a:ext cx="6568196" cy="2795841"/>
          </a:xfrm>
        </p:spPr>
        <p:txBody>
          <a:bodyPr>
            <a:normAutofit/>
          </a:bodyPr>
          <a:lstStyle/>
          <a:p>
            <a:pPr lvl="1"/>
            <a:r>
              <a:rPr lang="en-US" sz="2000" b="0" i="0" u="none" strike="noStrike" dirty="0">
                <a:solidFill>
                  <a:srgbClr val="000000"/>
                </a:solidFill>
                <a:effectLst/>
                <a:latin typeface="+mj-lt"/>
              </a:rPr>
              <a:t>Conclusion: Drunk drivers are selfish, both in motivation (conscientious drinkers don’t drive) and in practice (more likely to kill selves than others) </a:t>
            </a:r>
          </a:p>
          <a:p>
            <a:pPr lvl="1"/>
            <a:r>
              <a:rPr lang="en-US" sz="2000" b="0" i="0" u="none" strike="noStrike" dirty="0">
                <a:solidFill>
                  <a:srgbClr val="000000"/>
                </a:solidFill>
                <a:effectLst/>
                <a:latin typeface="+mj-lt"/>
              </a:rPr>
              <a:t>Best messages targeted at self-interest, rather than at sense of responsibility towards others. </a:t>
            </a:r>
          </a:p>
          <a:p>
            <a:pPr lvl="1"/>
            <a:r>
              <a:rPr lang="en-US" sz="2000" dirty="0">
                <a:solidFill>
                  <a:srgbClr val="000000"/>
                </a:solidFill>
                <a:latin typeface="+mj-lt"/>
              </a:rPr>
              <a:t>Most drinking is at night!</a:t>
            </a:r>
          </a:p>
          <a:p>
            <a:pPr lvl="1"/>
            <a:endParaRPr lang="en-US" sz="1400" b="0" i="0" u="none" strike="noStrike" dirty="0">
              <a:solidFill>
                <a:srgbClr val="000000"/>
              </a:solidFill>
              <a:effectLst/>
              <a:latin typeface="Arial" panose="020B0604020202020204" pitchFamily="34" charset="0"/>
            </a:endParaRPr>
          </a:p>
          <a:p>
            <a:pPr lvl="1"/>
            <a:endParaRPr lang="en-US" sz="1400" b="0" i="0" u="none" strike="noStrike" dirty="0">
              <a:solidFill>
                <a:srgbClr val="000000"/>
              </a:solidFill>
              <a:effectLst/>
              <a:latin typeface="Arial" panose="020B0604020202020204" pitchFamily="34" charset="0"/>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4100" name="Picture 4" descr="Drunk Driving PSA - Crashing Glasses (1983) - YouTube">
            <a:extLst>
              <a:ext uri="{FF2B5EF4-FFF2-40B4-BE49-F238E27FC236}">
                <a16:creationId xmlns:a16="http://schemas.microsoft.com/office/drawing/2014/main" id="{C0DC1D74-FBB5-4F94-ACFF-43BCDCE51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900" y="4014208"/>
            <a:ext cx="3512477" cy="20993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ber or Slammer | SCDPS">
            <a:extLst>
              <a:ext uri="{FF2B5EF4-FFF2-40B4-BE49-F238E27FC236}">
                <a16:creationId xmlns:a16="http://schemas.microsoft.com/office/drawing/2014/main" id="{0214BAF9-A86B-4A23-8E29-0B9F7D088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735" y="4014208"/>
            <a:ext cx="3421720" cy="150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C9B426-EF89-469F-8B56-58FB1FC931E3}"/>
              </a:ext>
            </a:extLst>
          </p:cNvPr>
          <p:cNvSpPr txBox="1"/>
          <p:nvPr/>
        </p:nvSpPr>
        <p:spPr>
          <a:xfrm>
            <a:off x="3405424" y="6127654"/>
            <a:ext cx="6823075" cy="369332"/>
          </a:xfrm>
          <a:prstGeom prst="rect">
            <a:avLst/>
          </a:prstGeom>
          <a:noFill/>
        </p:spPr>
        <p:txBody>
          <a:bodyPr wrap="square" rtlCol="0">
            <a:spAutoFit/>
          </a:bodyPr>
          <a:lstStyle/>
          <a:p>
            <a:r>
              <a:rPr lang="en-US" b="1" dirty="0">
                <a:latin typeface="+mj-lt"/>
              </a:rPr>
              <a:t>1993 (potentially ineffective)		             2019 (much better)</a:t>
            </a:r>
          </a:p>
        </p:txBody>
      </p:sp>
    </p:spTree>
    <p:extLst>
      <p:ext uri="{BB962C8B-B14F-4D97-AF65-F5344CB8AC3E}">
        <p14:creationId xmlns:p14="http://schemas.microsoft.com/office/powerpoint/2010/main" val="208872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time lapse photography of lighted road at night"/>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65" r="15012" b="667"/>
          <a:stretch/>
        </p:blipFill>
        <p:spPr bwMode="auto">
          <a:xfrm>
            <a:off x="1923664" y="-7456"/>
            <a:ext cx="10337162" cy="68766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b="1" dirty="0">
                <a:solidFill>
                  <a:schemeClr val="bg1"/>
                </a:solidFill>
                <a:effectLst>
                  <a:outerShdw blurRad="38100" dist="38100" dir="2700000" algn="tl">
                    <a:srgbClr val="000000">
                      <a:alpha val="43137"/>
                    </a:srgbClr>
                  </a:outerShdw>
                </a:effectLst>
              </a:rPr>
              <a:t>Fatality Factors:</a:t>
            </a:r>
            <a:br>
              <a:rPr lang="en-US" sz="4000" b="1" dirty="0">
                <a:solidFill>
                  <a:schemeClr val="bg1"/>
                </a:solidFill>
                <a:effectLst>
                  <a:outerShdw blurRad="38100" dist="38100" dir="2700000" algn="tl">
                    <a:srgbClr val="000000">
                      <a:alpha val="43137"/>
                    </a:srgbClr>
                  </a:outerShdw>
                </a:effectLst>
              </a:rPr>
            </a:br>
            <a:r>
              <a:rPr lang="en-US" sz="4000" b="1" dirty="0">
                <a:solidFill>
                  <a:schemeClr val="bg1"/>
                </a:solidFill>
                <a:effectLst>
                  <a:outerShdw blurRad="38100" dist="38100" dir="2700000" algn="tl">
                    <a:srgbClr val="000000">
                      <a:alpha val="43137"/>
                    </a:srgbClr>
                  </a:outerShdw>
                </a:effectLst>
              </a:rPr>
              <a:t>Market-Basket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marL="457200" lvl="1" indent="0">
              <a:buNone/>
            </a:pPr>
            <a:r>
              <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rPr>
              <a:t>What co-occurring events stand out among traffic fatalities?</a:t>
            </a:r>
          </a:p>
          <a:p>
            <a:pPr marL="457200" lvl="1" indent="0">
              <a:buNone/>
            </a:pPr>
            <a:endPar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endParaRPr>
          </a:p>
          <a:p>
            <a:pPr marL="457200" lvl="1" inden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A Market-Basket Analysis using the Apriori algorithm identifies rules that highlight the association of variables in the data</a:t>
            </a:r>
          </a:p>
          <a:p>
            <a:pPr marL="457200" lvl="1" indent="0">
              <a:buNone/>
            </a:pPr>
            <a:endPar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endParaRPr>
          </a:p>
          <a:p>
            <a:pPr marL="457200" lvl="1" indent="0">
              <a:buNone/>
            </a:pPr>
            <a:r>
              <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rPr>
              <a:t>National Highway Traffic Safety Administration (NHTSA) Traffic Fatalities Dataset for 2018</a:t>
            </a:r>
          </a:p>
        </p:txBody>
      </p:sp>
      <p:sp>
        <p:nvSpPr>
          <p:cNvPr id="30" name="Isosceles Triangle 29"/>
          <p:cNvSpPr/>
          <p:nvPr/>
        </p:nvSpPr>
        <p:spPr>
          <a:xfrm>
            <a:off x="10954074" y="125428"/>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1388512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black asphalt road"/>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923663" y="0"/>
            <a:ext cx="10298663" cy="68692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b="1" dirty="0">
                <a:solidFill>
                  <a:schemeClr val="bg1"/>
                </a:solidFill>
                <a:effectLst>
                  <a:outerShdw blurRad="38100" dist="38100" dir="2700000" algn="tl">
                    <a:srgbClr val="000000">
                      <a:alpha val="43137"/>
                    </a:srgbClr>
                  </a:outerShdw>
                </a:effectLst>
              </a:rPr>
              <a:t>Darkness: Deadlier for Pedestrians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1880124"/>
          </a:xfrm>
        </p:spPr>
        <p:txBody>
          <a:bodyPr>
            <a:normAutofit/>
          </a:bodyPr>
          <a:lstStyle/>
          <a:p>
            <a:pPr marL="457200" lvl="1" indent="0">
              <a:buNone/>
            </a:pPr>
            <a:r>
              <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rPr>
              <a:t>If the weather is clear and a pedestrian was struck, then it is more likely that pedestrian was killed by a sober driver at night.</a:t>
            </a:r>
          </a:p>
          <a:p>
            <a:pPr marL="457200" lvl="1" indent="0">
              <a:buNone/>
            </a:pPr>
            <a:endPar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endParaRPr>
          </a:p>
          <a:p>
            <a:pPr marL="457200" lvl="1" indent="0">
              <a:buNone/>
            </a:pPr>
            <a:endPar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
        <p:nvSpPr>
          <p:cNvPr id="33" name="Isosceles Triangle 32"/>
          <p:cNvSpPr/>
          <p:nvPr/>
        </p:nvSpPr>
        <p:spPr>
          <a:xfrm>
            <a:off x="10954074" y="138112"/>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graphicFrame>
        <p:nvGraphicFramePr>
          <p:cNvPr id="4" name="Table 3"/>
          <p:cNvGraphicFramePr>
            <a:graphicFrameLocks noGrp="1"/>
          </p:cNvGraphicFramePr>
          <p:nvPr/>
        </p:nvGraphicFramePr>
        <p:xfrm>
          <a:off x="3008108" y="3051016"/>
          <a:ext cx="7330512" cy="741680"/>
        </p:xfrm>
        <a:graphic>
          <a:graphicData uri="http://schemas.openxmlformats.org/drawingml/2006/table">
            <a:tbl>
              <a:tblPr firstRow="1" bandRow="1">
                <a:tableStyleId>{69CF1AB2-1976-4502-BF36-3FF5EA218861}</a:tableStyleId>
              </a:tblPr>
              <a:tblGrid>
                <a:gridCol w="1495066">
                  <a:extLst>
                    <a:ext uri="{9D8B030D-6E8A-4147-A177-3AD203B41FA5}">
                      <a16:colId xmlns:a16="http://schemas.microsoft.com/office/drawing/2014/main" val="20000"/>
                    </a:ext>
                  </a:extLst>
                </a:gridCol>
                <a:gridCol w="2064774">
                  <a:extLst>
                    <a:ext uri="{9D8B030D-6E8A-4147-A177-3AD203B41FA5}">
                      <a16:colId xmlns:a16="http://schemas.microsoft.com/office/drawing/2014/main" val="20001"/>
                    </a:ext>
                  </a:extLst>
                </a:gridCol>
                <a:gridCol w="530942">
                  <a:extLst>
                    <a:ext uri="{9D8B030D-6E8A-4147-A177-3AD203B41FA5}">
                      <a16:colId xmlns:a16="http://schemas.microsoft.com/office/drawing/2014/main" val="20002"/>
                    </a:ext>
                  </a:extLst>
                </a:gridCol>
                <a:gridCol w="1002891">
                  <a:extLst>
                    <a:ext uri="{9D8B030D-6E8A-4147-A177-3AD203B41FA5}">
                      <a16:colId xmlns:a16="http://schemas.microsoft.com/office/drawing/2014/main" val="20003"/>
                    </a:ext>
                  </a:extLst>
                </a:gridCol>
                <a:gridCol w="1612490">
                  <a:extLst>
                    <a:ext uri="{9D8B030D-6E8A-4147-A177-3AD203B41FA5}">
                      <a16:colId xmlns:a16="http://schemas.microsoft.com/office/drawing/2014/main" val="20004"/>
                    </a:ext>
                  </a:extLst>
                </a:gridCol>
                <a:gridCol w="624349">
                  <a:extLst>
                    <a:ext uri="{9D8B030D-6E8A-4147-A177-3AD203B41FA5}">
                      <a16:colId xmlns:a16="http://schemas.microsoft.com/office/drawing/2014/main" val="20005"/>
                    </a:ext>
                  </a:extLst>
                </a:gridCol>
              </a:tblGrid>
              <a:tr h="370840">
                <a:tc>
                  <a:txBody>
                    <a:bodyPr/>
                    <a:lstStyle/>
                    <a:p>
                      <a:r>
                        <a:rPr lang="en-US" dirty="0"/>
                        <a:t>Weather</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First Harmful Event</a:t>
                      </a:r>
                      <a:endParaRPr lang="en-US" b="1" dirty="0"/>
                    </a:p>
                  </a:txBody>
                  <a:tcPr/>
                </a:tc>
                <a:tc>
                  <a:txBody>
                    <a:bodyPr/>
                    <a:lstStyle/>
                    <a:p>
                      <a:endParaRPr lang="en-US" b="1" dirty="0"/>
                    </a:p>
                  </a:txBody>
                  <a:tcPr/>
                </a:tc>
                <a:tc>
                  <a:txBody>
                    <a:bodyPr/>
                    <a:lstStyle/>
                    <a:p>
                      <a:r>
                        <a:rPr lang="en-US" dirty="0"/>
                        <a:t>Sobriety</a:t>
                      </a:r>
                      <a:endParaRPr lang="en-US" b="1" dirty="0"/>
                    </a:p>
                  </a:txBody>
                  <a:tcPr/>
                </a:tc>
                <a:tc>
                  <a:txBody>
                    <a:bodyPr/>
                    <a:lstStyle/>
                    <a:p>
                      <a:r>
                        <a:rPr lang="en-US" dirty="0"/>
                        <a:t>Lighting</a:t>
                      </a:r>
                      <a:endParaRPr lang="en-US" b="1" dirty="0"/>
                    </a:p>
                  </a:txBody>
                  <a:tcPr/>
                </a:tc>
                <a:tc>
                  <a:txBody>
                    <a:bodyPr/>
                    <a:lstStyle/>
                    <a:p>
                      <a:r>
                        <a:rPr lang="en-US" dirty="0"/>
                        <a:t>Lift </a:t>
                      </a:r>
                      <a:endParaRPr lang="en-US" b="1" dirty="0"/>
                    </a:p>
                  </a:txBody>
                  <a:tcPr/>
                </a:tc>
                <a:extLst>
                  <a:ext uri="{0D108BD9-81ED-4DB2-BD59-A6C34878D82A}">
                    <a16:rowId xmlns:a16="http://schemas.microsoft.com/office/drawing/2014/main" val="10000"/>
                  </a:ext>
                </a:extLst>
              </a:tr>
              <a:tr h="370840">
                <a:tc>
                  <a:txBody>
                    <a:bodyPr/>
                    <a:lstStyle/>
                    <a:p>
                      <a:r>
                        <a:rPr lang="en-US" dirty="0"/>
                        <a:t>Clear/Cloudy</a:t>
                      </a:r>
                    </a:p>
                  </a:txBody>
                  <a:tcPr/>
                </a:tc>
                <a:tc>
                  <a:txBody>
                    <a:bodyPr/>
                    <a:lstStyle/>
                    <a:p>
                      <a:r>
                        <a:rPr lang="en-US" dirty="0"/>
                        <a:t>Pedestrian Strike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-&gt;</a:t>
                      </a:r>
                    </a:p>
                  </a:txBody>
                  <a:tcPr/>
                </a:tc>
                <a:tc>
                  <a:txBody>
                    <a:bodyPr/>
                    <a:lstStyle/>
                    <a:p>
                      <a:r>
                        <a:rPr lang="en-US" dirty="0"/>
                        <a:t>Sober</a:t>
                      </a:r>
                    </a:p>
                  </a:txBody>
                  <a:tcPr/>
                </a:tc>
                <a:tc>
                  <a:txBody>
                    <a:bodyPr/>
                    <a:lstStyle/>
                    <a:p>
                      <a:r>
                        <a:rPr lang="en-US" dirty="0"/>
                        <a:t>Dark</a:t>
                      </a:r>
                      <a:r>
                        <a:rPr lang="en-US" baseline="0" dirty="0"/>
                        <a:t> (Lighted)</a:t>
                      </a:r>
                      <a:endParaRPr lang="en-US" dirty="0"/>
                    </a:p>
                  </a:txBody>
                  <a:tcPr/>
                </a:tc>
                <a:tc>
                  <a:txBody>
                    <a:bodyPr/>
                    <a:lstStyle/>
                    <a:p>
                      <a:r>
                        <a:rPr lang="en-US" dirty="0"/>
                        <a:t>2.81</a:t>
                      </a:r>
                    </a:p>
                  </a:txBody>
                  <a:tcPr/>
                </a:tc>
                <a:extLst>
                  <a:ext uri="{0D108BD9-81ED-4DB2-BD59-A6C34878D82A}">
                    <a16:rowId xmlns:a16="http://schemas.microsoft.com/office/drawing/2014/main" val="10001"/>
                  </a:ext>
                </a:extLst>
              </a:tr>
            </a:tbl>
          </a:graphicData>
        </a:graphic>
      </p:graphicFrame>
      <p:sp>
        <p:nvSpPr>
          <p:cNvPr id="34" name="Content Placeholder 2">
            <a:extLst>
              <a:ext uri="{FF2B5EF4-FFF2-40B4-BE49-F238E27FC236}">
                <a16:creationId xmlns:a16="http://schemas.microsoft.com/office/drawing/2014/main" id="{7B6A4B30-4181-40D2-9070-287E68B841C0}"/>
              </a:ext>
            </a:extLst>
          </p:cNvPr>
          <p:cNvSpPr txBox="1">
            <a:spLocks/>
          </p:cNvSpPr>
          <p:nvPr/>
        </p:nvSpPr>
        <p:spPr>
          <a:xfrm>
            <a:off x="2959100" y="4119545"/>
            <a:ext cx="7177958" cy="1880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RECOMMEND:</a:t>
            </a:r>
          </a:p>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Promote high-visibility clothing and pedestrian situational awareness</a:t>
            </a:r>
          </a:p>
        </p:txBody>
      </p:sp>
    </p:spTree>
    <p:extLst>
      <p:ext uri="{BB962C8B-B14F-4D97-AF65-F5344CB8AC3E}">
        <p14:creationId xmlns:p14="http://schemas.microsoft.com/office/powerpoint/2010/main" val="3408426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grayscale photography of three person's holding umbrella"/>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00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919094" y="4711"/>
            <a:ext cx="10274796" cy="68532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b="1" dirty="0">
                <a:solidFill>
                  <a:schemeClr val="bg1"/>
                </a:solidFill>
                <a:effectLst>
                  <a:outerShdw blurRad="50800" dist="38100" dir="2700000" algn="tl" rotWithShape="0">
                    <a:prstClr val="black">
                      <a:alpha val="40000"/>
                    </a:prstClr>
                  </a:outerShdw>
                </a:effectLst>
              </a:rPr>
              <a:t>Drunk Drivers Are Not Everything To Watch Out For</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marL="457200" lvl="1" indent="0">
              <a:buNone/>
            </a:pPr>
            <a:r>
              <a:rPr lang="en-US" sz="1400" b="1" i="0" u="none" strike="noStrike" dirty="0">
                <a:solidFill>
                  <a:schemeClr val="bg1"/>
                </a:solidFill>
                <a:effectLst>
                  <a:outerShdw blurRad="50800" dist="38100" dir="2700000" algn="tl" rotWithShape="0">
                    <a:prstClr val="black">
                      <a:alpha val="40000"/>
                    </a:prstClr>
                  </a:outerShdw>
                </a:effectLst>
                <a:latin typeface="Calibri Light" panose="020F0302020204030204" pitchFamily="34" charset="0"/>
              </a:rPr>
              <a:t>While drunk drivers cause substantial harm to others, their effect on pedestrians is less noticeable than that of sober drivers.</a:t>
            </a:r>
            <a:endParaRPr lang="en-US" sz="1400" b="1" dirty="0">
              <a:solidFill>
                <a:schemeClr val="bg1"/>
              </a:solidFill>
              <a:effectLst>
                <a:outerShdw blurRad="50800" dist="38100" dir="2700000" algn="tl" rotWithShape="0">
                  <a:prstClr val="black">
                    <a:alpha val="40000"/>
                  </a:prstClr>
                </a:outerShdw>
              </a:effectLst>
              <a:latin typeface="Calibri Light" panose="020F0302020204030204" pitchFamily="34" charset="0"/>
            </a:endParaRPr>
          </a:p>
          <a:p>
            <a:pPr marL="457200" lvl="1" indent="0">
              <a:buNone/>
            </a:pPr>
            <a:endParaRPr lang="en-US" sz="1400" b="1" i="0" u="none" strike="noStrike" dirty="0">
              <a:solidFill>
                <a:schemeClr val="bg1"/>
              </a:solidFill>
              <a:effectLst>
                <a:outerShdw blurRad="50800" dist="38100" dir="2700000" algn="tl" rotWithShape="0">
                  <a:prstClr val="black">
                    <a:alpha val="40000"/>
                  </a:prstClr>
                </a:outerShdw>
              </a:effectLst>
              <a:latin typeface="Calibri Light" panose="020F0302020204030204" pitchFamily="34" charset="0"/>
            </a:endParaRPr>
          </a:p>
        </p:txBody>
      </p:sp>
      <p:sp>
        <p:nvSpPr>
          <p:cNvPr id="5" name="Isosceles Triangle 4"/>
          <p:cNvSpPr/>
          <p:nvPr/>
        </p:nvSpPr>
        <p:spPr>
          <a:xfrm>
            <a:off x="10949788" y="138113"/>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graphicFrame>
        <p:nvGraphicFramePr>
          <p:cNvPr id="4" name="Table 3"/>
          <p:cNvGraphicFramePr>
            <a:graphicFrameLocks noGrp="1"/>
          </p:cNvGraphicFramePr>
          <p:nvPr/>
        </p:nvGraphicFramePr>
        <p:xfrm>
          <a:off x="3028335" y="3050223"/>
          <a:ext cx="7330512" cy="2225040"/>
        </p:xfrm>
        <a:graphic>
          <a:graphicData uri="http://schemas.openxmlformats.org/drawingml/2006/table">
            <a:tbl>
              <a:tblPr firstRow="1" bandRow="1">
                <a:tableStyleId>{69CF1AB2-1976-4502-BF36-3FF5EA218861}</a:tableStyleId>
              </a:tblPr>
              <a:tblGrid>
                <a:gridCol w="1396181">
                  <a:extLst>
                    <a:ext uri="{9D8B030D-6E8A-4147-A177-3AD203B41FA5}">
                      <a16:colId xmlns:a16="http://schemas.microsoft.com/office/drawing/2014/main" val="20000"/>
                    </a:ext>
                  </a:extLst>
                </a:gridCol>
                <a:gridCol w="471949">
                  <a:extLst>
                    <a:ext uri="{9D8B030D-6E8A-4147-A177-3AD203B41FA5}">
                      <a16:colId xmlns:a16="http://schemas.microsoft.com/office/drawing/2014/main" val="20001"/>
                    </a:ext>
                  </a:extLst>
                </a:gridCol>
                <a:gridCol w="3629754">
                  <a:extLst>
                    <a:ext uri="{9D8B030D-6E8A-4147-A177-3AD203B41FA5}">
                      <a16:colId xmlns:a16="http://schemas.microsoft.com/office/drawing/2014/main" val="20002"/>
                    </a:ext>
                  </a:extLst>
                </a:gridCol>
                <a:gridCol w="1832628">
                  <a:extLst>
                    <a:ext uri="{9D8B030D-6E8A-4147-A177-3AD203B41FA5}">
                      <a16:colId xmlns:a16="http://schemas.microsoft.com/office/drawing/2014/main" val="20003"/>
                    </a:ext>
                  </a:extLst>
                </a:gridCol>
              </a:tblGrid>
              <a:tr h="370840">
                <a:tc>
                  <a:txBody>
                    <a:bodyPr/>
                    <a:lstStyle/>
                    <a:p>
                      <a:r>
                        <a:rPr lang="en-US" dirty="0"/>
                        <a:t>Sobriety</a:t>
                      </a:r>
                      <a:endParaRPr lang="en-US" b="1" dirty="0"/>
                    </a:p>
                  </a:txBody>
                  <a:tcPr/>
                </a:tc>
                <a:tc>
                  <a:txBody>
                    <a:bodyPr/>
                    <a:lstStyle/>
                    <a:p>
                      <a:endParaRPr lang="en-US" b="1" dirty="0"/>
                    </a:p>
                  </a:txBody>
                  <a:tcPr/>
                </a:tc>
                <a:tc>
                  <a:txBody>
                    <a:bodyPr/>
                    <a:lstStyle/>
                    <a:p>
                      <a:r>
                        <a:rPr lang="en-US" dirty="0"/>
                        <a:t>First Harmful Event</a:t>
                      </a:r>
                      <a:endParaRPr lang="en-US" b="1" dirty="0"/>
                    </a:p>
                  </a:txBody>
                  <a:tcPr/>
                </a:tc>
                <a:tc>
                  <a:txBody>
                    <a:bodyPr/>
                    <a:lstStyle/>
                    <a:p>
                      <a:r>
                        <a:rPr lang="en-US" dirty="0"/>
                        <a:t>Lift </a:t>
                      </a:r>
                      <a:endParaRPr lang="en-US" b="1" dirty="0"/>
                    </a:p>
                  </a:txBody>
                  <a:tcPr/>
                </a:tc>
                <a:extLst>
                  <a:ext uri="{0D108BD9-81ED-4DB2-BD59-A6C34878D82A}">
                    <a16:rowId xmlns:a16="http://schemas.microsoft.com/office/drawing/2014/main" val="10000"/>
                  </a:ext>
                </a:extLst>
              </a:tr>
              <a:tr h="370840">
                <a:tc>
                  <a:txBody>
                    <a:bodyPr/>
                    <a:lstStyle/>
                    <a:p>
                      <a:r>
                        <a:rPr lang="en-US" dirty="0"/>
                        <a:t>Drunk</a:t>
                      </a:r>
                    </a:p>
                  </a:txBody>
                  <a:tcPr/>
                </a:tc>
                <a:tc>
                  <a:txBody>
                    <a:bodyPr/>
                    <a:lstStyle/>
                    <a:p>
                      <a:r>
                        <a:rPr lang="en-US" dirty="0"/>
                        <a:t>-&gt;</a:t>
                      </a:r>
                    </a:p>
                  </a:txBody>
                  <a:tcPr/>
                </a:tc>
                <a:tc>
                  <a:txBody>
                    <a:bodyPr/>
                    <a:lstStyle/>
                    <a:p>
                      <a:r>
                        <a:rPr lang="en-US" dirty="0"/>
                        <a:t>Curb Collision</a:t>
                      </a:r>
                    </a:p>
                  </a:txBody>
                  <a:tcPr/>
                </a:tc>
                <a:tc>
                  <a:txBody>
                    <a:bodyPr/>
                    <a:lstStyle/>
                    <a:p>
                      <a:r>
                        <a:rPr lang="en-US" dirty="0"/>
                        <a:t>1.79</a:t>
                      </a:r>
                    </a:p>
                  </a:txBody>
                  <a:tcPr/>
                </a:tc>
                <a:extLst>
                  <a:ext uri="{0D108BD9-81ED-4DB2-BD59-A6C34878D82A}">
                    <a16:rowId xmlns:a16="http://schemas.microsoft.com/office/drawing/2014/main" val="10001"/>
                  </a:ext>
                </a:extLst>
              </a:tr>
              <a:tr h="370840">
                <a:tc>
                  <a:txBody>
                    <a:bodyPr/>
                    <a:lstStyle/>
                    <a:p>
                      <a:r>
                        <a:rPr lang="en-US" dirty="0"/>
                        <a:t>Drunk</a:t>
                      </a:r>
                    </a:p>
                  </a:txBody>
                  <a:tcPr/>
                </a:tc>
                <a:tc>
                  <a:txBody>
                    <a:bodyPr/>
                    <a:lstStyle/>
                    <a:p>
                      <a:r>
                        <a:rPr lang="en-US" dirty="0"/>
                        <a:t>-&gt;</a:t>
                      </a:r>
                    </a:p>
                  </a:txBody>
                  <a:tcPr/>
                </a:tc>
                <a:tc>
                  <a:txBody>
                    <a:bodyPr/>
                    <a:lstStyle/>
                    <a:p>
                      <a:r>
                        <a:rPr lang="en-US" dirty="0"/>
                        <a:t>Tree Collision</a:t>
                      </a:r>
                    </a:p>
                  </a:txBody>
                  <a:tcPr/>
                </a:tc>
                <a:tc>
                  <a:txBody>
                    <a:bodyPr/>
                    <a:lstStyle/>
                    <a:p>
                      <a:r>
                        <a:rPr lang="en-US" dirty="0"/>
                        <a:t>1.53</a:t>
                      </a:r>
                    </a:p>
                  </a:txBody>
                  <a:tcPr/>
                </a:tc>
                <a:extLst>
                  <a:ext uri="{0D108BD9-81ED-4DB2-BD59-A6C34878D82A}">
                    <a16:rowId xmlns:a16="http://schemas.microsoft.com/office/drawing/2014/main" val="10002"/>
                  </a:ext>
                </a:extLst>
              </a:tr>
              <a:tr h="370840">
                <a:tc>
                  <a:txBody>
                    <a:bodyPr/>
                    <a:lstStyle/>
                    <a:p>
                      <a:r>
                        <a:rPr lang="en-US" dirty="0"/>
                        <a:t>Drunk</a:t>
                      </a:r>
                    </a:p>
                  </a:txBody>
                  <a:tcPr/>
                </a:tc>
                <a:tc>
                  <a:txBody>
                    <a:bodyPr/>
                    <a:lstStyle/>
                    <a:p>
                      <a:r>
                        <a:rPr lang="en-US" dirty="0"/>
                        <a:t>-&gt;</a:t>
                      </a:r>
                    </a:p>
                  </a:txBody>
                  <a:tcPr/>
                </a:tc>
                <a:tc>
                  <a:txBody>
                    <a:bodyPr/>
                    <a:lstStyle/>
                    <a:p>
                      <a:r>
                        <a:rPr lang="en-US" dirty="0"/>
                        <a:t>Rollover/Overturn</a:t>
                      </a:r>
                    </a:p>
                  </a:txBody>
                  <a:tcPr/>
                </a:tc>
                <a:tc>
                  <a:txBody>
                    <a:bodyPr/>
                    <a:lstStyle/>
                    <a:p>
                      <a:r>
                        <a:rPr lang="en-US" dirty="0"/>
                        <a:t>1.46</a:t>
                      </a:r>
                    </a:p>
                  </a:txBody>
                  <a:tcPr/>
                </a:tc>
                <a:extLst>
                  <a:ext uri="{0D108BD9-81ED-4DB2-BD59-A6C34878D82A}">
                    <a16:rowId xmlns:a16="http://schemas.microsoft.com/office/drawing/2014/main" val="10003"/>
                  </a:ext>
                </a:extLst>
              </a:tr>
              <a:tr h="370840">
                <a:tc>
                  <a:txBody>
                    <a:bodyPr/>
                    <a:lstStyle/>
                    <a:p>
                      <a:r>
                        <a:rPr lang="en-US" dirty="0"/>
                        <a:t>Sober</a:t>
                      </a:r>
                    </a:p>
                  </a:txBody>
                  <a:tcPr/>
                </a:tc>
                <a:tc>
                  <a:txBody>
                    <a:bodyPr/>
                    <a:lstStyle/>
                    <a:p>
                      <a:r>
                        <a:rPr lang="en-US" dirty="0"/>
                        <a:t>-&gt;</a:t>
                      </a:r>
                    </a:p>
                  </a:txBody>
                  <a:tcPr/>
                </a:tc>
                <a:tc>
                  <a:txBody>
                    <a:bodyPr/>
                    <a:lstStyle/>
                    <a:p>
                      <a:r>
                        <a:rPr lang="en-US" dirty="0"/>
                        <a:t>Pedestrian Strike</a:t>
                      </a:r>
                    </a:p>
                  </a:txBody>
                  <a:tcPr/>
                </a:tc>
                <a:tc>
                  <a:txBody>
                    <a:bodyPr/>
                    <a:lstStyle/>
                    <a:p>
                      <a:r>
                        <a:rPr lang="en-US" dirty="0"/>
                        <a:t>1.25</a:t>
                      </a:r>
                    </a:p>
                  </a:txBody>
                  <a:tcPr/>
                </a:tc>
                <a:extLst>
                  <a:ext uri="{0D108BD9-81ED-4DB2-BD59-A6C34878D82A}">
                    <a16:rowId xmlns:a16="http://schemas.microsoft.com/office/drawing/2014/main" val="10004"/>
                  </a:ext>
                </a:extLst>
              </a:tr>
              <a:tr h="370840">
                <a:tc>
                  <a:txBody>
                    <a:bodyPr/>
                    <a:lstStyle/>
                    <a:p>
                      <a:r>
                        <a:rPr lang="en-US" dirty="0"/>
                        <a:t>Sober</a:t>
                      </a:r>
                    </a:p>
                  </a:txBody>
                  <a:tcPr/>
                </a:tc>
                <a:tc>
                  <a:txBody>
                    <a:bodyPr/>
                    <a:lstStyle/>
                    <a:p>
                      <a:r>
                        <a:rPr lang="en-US" dirty="0"/>
                        <a:t>-&gt;</a:t>
                      </a:r>
                    </a:p>
                  </a:txBody>
                  <a:tcPr/>
                </a:tc>
                <a:tc>
                  <a:txBody>
                    <a:bodyPr/>
                    <a:lstStyle/>
                    <a:p>
                      <a:r>
                        <a:rPr lang="en-US" dirty="0"/>
                        <a:t>Cyclist Strike</a:t>
                      </a:r>
                    </a:p>
                  </a:txBody>
                  <a:tcPr/>
                </a:tc>
                <a:tc>
                  <a:txBody>
                    <a:bodyPr/>
                    <a:lstStyle/>
                    <a:p>
                      <a:r>
                        <a:rPr lang="en-US" dirty="0"/>
                        <a:t>1.22</a:t>
                      </a:r>
                    </a:p>
                  </a:txBody>
                  <a:tcPr/>
                </a:tc>
                <a:extLst>
                  <a:ext uri="{0D108BD9-81ED-4DB2-BD59-A6C34878D82A}">
                    <a16:rowId xmlns:a16="http://schemas.microsoft.com/office/drawing/2014/main" val="10005"/>
                  </a:ext>
                </a:extLst>
              </a:tr>
            </a:tbl>
          </a:graphicData>
        </a:graphic>
      </p:graphicFrame>
      <p:sp>
        <p:nvSpPr>
          <p:cNvPr id="34" name="Content Placeholder 2">
            <a:extLst>
              <a:ext uri="{FF2B5EF4-FFF2-40B4-BE49-F238E27FC236}">
                <a16:creationId xmlns:a16="http://schemas.microsoft.com/office/drawing/2014/main" id="{7B6A4B30-4181-40D2-9070-287E68B841C0}"/>
              </a:ext>
            </a:extLst>
          </p:cNvPr>
          <p:cNvSpPr txBox="1">
            <a:spLocks/>
          </p:cNvSpPr>
          <p:nvPr/>
        </p:nvSpPr>
        <p:spPr>
          <a:xfrm>
            <a:off x="2959100" y="5408613"/>
            <a:ext cx="7177958" cy="119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RECOMMEND:</a:t>
            </a:r>
          </a:p>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Promote pedestrian awareness for possible injury during daytime by drivers otherwise driving sober </a:t>
            </a:r>
          </a:p>
        </p:txBody>
      </p:sp>
    </p:spTree>
    <p:extLst>
      <p:ext uri="{BB962C8B-B14F-4D97-AF65-F5344CB8AC3E}">
        <p14:creationId xmlns:p14="http://schemas.microsoft.com/office/powerpoint/2010/main" val="3607543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ars parked on parking lot during daytim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1" t="7340" r="-1118" b="3491"/>
          <a:stretch/>
        </p:blipFill>
        <p:spPr bwMode="auto">
          <a:xfrm>
            <a:off x="1923664" y="1"/>
            <a:ext cx="10386323" cy="68692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b="1" dirty="0">
                <a:solidFill>
                  <a:schemeClr val="bg1"/>
                </a:solidFill>
                <a:effectLst>
                  <a:outerShdw blurRad="38100" dist="38100" dir="2700000" algn="tl">
                    <a:srgbClr val="000000">
                      <a:alpha val="43137"/>
                    </a:srgbClr>
                  </a:outerShdw>
                </a:effectLst>
              </a:rPr>
              <a:t>Rural and Urban Intersections Remain Dangerous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147403" cy="1172432"/>
          </a:xfrm>
        </p:spPr>
        <p:txBody>
          <a:bodyPr>
            <a:normAutofit/>
          </a:bodyPr>
          <a:lstStyle/>
          <a:p>
            <a:pPr marL="457200" lvl="1" inden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In darkness, even lighted intersections are the site of traffic fatalities. This effect can be seen in both urban and rural settings, though rules highlighting rural areas showed less of this effect, this effect also appeared during the day.</a:t>
            </a:r>
            <a:endPar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
        <p:nvSpPr>
          <p:cNvPr id="32" name="Isosceles Triangle 31"/>
          <p:cNvSpPr/>
          <p:nvPr/>
        </p:nvSpPr>
        <p:spPr>
          <a:xfrm>
            <a:off x="10954074" y="103820"/>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graphicFrame>
        <p:nvGraphicFramePr>
          <p:cNvPr id="30" name="Table 29"/>
          <p:cNvGraphicFramePr>
            <a:graphicFrameLocks noGrp="1"/>
          </p:cNvGraphicFramePr>
          <p:nvPr/>
        </p:nvGraphicFramePr>
        <p:xfrm>
          <a:off x="2916802" y="3421856"/>
          <a:ext cx="7330511" cy="1483360"/>
        </p:xfrm>
        <a:graphic>
          <a:graphicData uri="http://schemas.openxmlformats.org/drawingml/2006/table">
            <a:tbl>
              <a:tblPr firstRow="1" bandRow="1">
                <a:tableStyleId>{69CF1AB2-1976-4502-BF36-3FF5EA218861}</a:tableStyleId>
              </a:tblPr>
              <a:tblGrid>
                <a:gridCol w="1339235">
                  <a:extLst>
                    <a:ext uri="{9D8B030D-6E8A-4147-A177-3AD203B41FA5}">
                      <a16:colId xmlns:a16="http://schemas.microsoft.com/office/drawing/2014/main" val="20000"/>
                    </a:ext>
                  </a:extLst>
                </a:gridCol>
                <a:gridCol w="1553497">
                  <a:extLst>
                    <a:ext uri="{9D8B030D-6E8A-4147-A177-3AD203B41FA5}">
                      <a16:colId xmlns:a16="http://schemas.microsoft.com/office/drawing/2014/main" val="20001"/>
                    </a:ext>
                  </a:extLst>
                </a:gridCol>
                <a:gridCol w="619432">
                  <a:extLst>
                    <a:ext uri="{9D8B030D-6E8A-4147-A177-3AD203B41FA5}">
                      <a16:colId xmlns:a16="http://schemas.microsoft.com/office/drawing/2014/main" val="20002"/>
                    </a:ext>
                  </a:extLst>
                </a:gridCol>
                <a:gridCol w="2278921">
                  <a:extLst>
                    <a:ext uri="{9D8B030D-6E8A-4147-A177-3AD203B41FA5}">
                      <a16:colId xmlns:a16="http://schemas.microsoft.com/office/drawing/2014/main" val="20003"/>
                    </a:ext>
                  </a:extLst>
                </a:gridCol>
                <a:gridCol w="1539426">
                  <a:extLst>
                    <a:ext uri="{9D8B030D-6E8A-4147-A177-3AD203B41FA5}">
                      <a16:colId xmlns:a16="http://schemas.microsoft.com/office/drawing/2014/main" val="20004"/>
                    </a:ext>
                  </a:extLst>
                </a:gridCol>
              </a:tblGrid>
              <a:tr h="370840">
                <a:tc>
                  <a:txBody>
                    <a:bodyPr/>
                    <a:lstStyle/>
                    <a:p>
                      <a:r>
                        <a:rPr lang="en-US" dirty="0"/>
                        <a:t>Intersection</a:t>
                      </a:r>
                      <a:endParaRPr lang="en-US" b="1" dirty="0"/>
                    </a:p>
                  </a:txBody>
                  <a:tcPr/>
                </a:tc>
                <a:tc>
                  <a:txBody>
                    <a:bodyPr/>
                    <a:lstStyle/>
                    <a:p>
                      <a:r>
                        <a:rPr lang="en-US" dirty="0"/>
                        <a:t>Rural/Urban</a:t>
                      </a:r>
                      <a:endParaRPr lang="en-US" b="1" dirty="0"/>
                    </a:p>
                  </a:txBody>
                  <a:tcPr/>
                </a:tc>
                <a:tc>
                  <a:txBody>
                    <a:bodyPr/>
                    <a:lstStyle/>
                    <a:p>
                      <a:endParaRPr lang="en-US" b="1" dirty="0"/>
                    </a:p>
                  </a:txBody>
                  <a:tcPr/>
                </a:tc>
                <a:tc>
                  <a:txBody>
                    <a:bodyPr/>
                    <a:lstStyle/>
                    <a:p>
                      <a:r>
                        <a:rPr lang="en-US" dirty="0"/>
                        <a:t>Lighting</a:t>
                      </a:r>
                      <a:endParaRPr lang="en-US" b="1" dirty="0"/>
                    </a:p>
                  </a:txBody>
                  <a:tcPr/>
                </a:tc>
                <a:tc>
                  <a:txBody>
                    <a:bodyPr/>
                    <a:lstStyle/>
                    <a:p>
                      <a:r>
                        <a:rPr lang="en-US" dirty="0"/>
                        <a:t>Lift </a:t>
                      </a:r>
                      <a:endParaRPr lang="en-US" b="1" dirty="0"/>
                    </a:p>
                  </a:txBody>
                  <a:tcPr/>
                </a:tc>
                <a:extLst>
                  <a:ext uri="{0D108BD9-81ED-4DB2-BD59-A6C34878D82A}">
                    <a16:rowId xmlns:a16="http://schemas.microsoft.com/office/drawing/2014/main" val="10000"/>
                  </a:ext>
                </a:extLst>
              </a:tr>
              <a:tr h="370840">
                <a:tc>
                  <a:txBody>
                    <a:bodyPr/>
                    <a:lstStyle/>
                    <a:p>
                      <a:r>
                        <a:rPr lang="en-US" dirty="0"/>
                        <a:t>Four-Way</a:t>
                      </a:r>
                    </a:p>
                  </a:txBody>
                  <a:tcPr/>
                </a:tc>
                <a:tc>
                  <a:txBody>
                    <a:bodyPr/>
                    <a:lstStyle/>
                    <a:p>
                      <a:r>
                        <a:rPr lang="en-US" dirty="0"/>
                        <a:t>Urban</a:t>
                      </a:r>
                    </a:p>
                  </a:txBody>
                  <a:tcPr/>
                </a:tc>
                <a:tc>
                  <a:txBody>
                    <a:bodyPr/>
                    <a:lstStyle/>
                    <a:p>
                      <a:r>
                        <a:rPr lang="en-US" dirty="0"/>
                        <a:t>-&gt;</a:t>
                      </a:r>
                    </a:p>
                  </a:txBody>
                  <a:tcPr/>
                </a:tc>
                <a:tc>
                  <a:txBody>
                    <a:bodyPr/>
                    <a:lstStyle/>
                    <a:p>
                      <a:r>
                        <a:rPr lang="en-US" dirty="0"/>
                        <a:t>Dark (Lighted)</a:t>
                      </a:r>
                    </a:p>
                  </a:txBody>
                  <a:tcPr/>
                </a:tc>
                <a:tc>
                  <a:txBody>
                    <a:bodyPr/>
                    <a:lstStyle/>
                    <a:p>
                      <a:r>
                        <a:rPr lang="en-US" dirty="0"/>
                        <a:t>1.91</a:t>
                      </a:r>
                    </a:p>
                  </a:txBody>
                  <a:tcPr/>
                </a:tc>
                <a:extLst>
                  <a:ext uri="{0D108BD9-81ED-4DB2-BD59-A6C34878D82A}">
                    <a16:rowId xmlns:a16="http://schemas.microsoft.com/office/drawing/2014/main" val="10001"/>
                  </a:ext>
                </a:extLst>
              </a:tr>
              <a:tr h="370840">
                <a:tc>
                  <a:txBody>
                    <a:bodyPr/>
                    <a:lstStyle/>
                    <a:p>
                      <a:r>
                        <a:rPr lang="en-US" dirty="0"/>
                        <a:t>T-Intersect</a:t>
                      </a:r>
                    </a:p>
                  </a:txBody>
                  <a:tcPr/>
                </a:tc>
                <a:tc>
                  <a:txBody>
                    <a:bodyPr/>
                    <a:lstStyle/>
                    <a:p>
                      <a:r>
                        <a:rPr lang="en-US" dirty="0"/>
                        <a:t>Urban</a:t>
                      </a:r>
                    </a:p>
                  </a:txBody>
                  <a:tcPr/>
                </a:tc>
                <a:tc>
                  <a:txBody>
                    <a:bodyPr/>
                    <a:lstStyle/>
                    <a:p>
                      <a:r>
                        <a:rPr lang="en-US" dirty="0"/>
                        <a:t>-&gt;</a:t>
                      </a:r>
                    </a:p>
                  </a:txBody>
                  <a:tcPr/>
                </a:tc>
                <a:tc>
                  <a:txBody>
                    <a:bodyPr/>
                    <a:lstStyle/>
                    <a:p>
                      <a:r>
                        <a:rPr lang="en-US" dirty="0"/>
                        <a:t>Dark (Lighted)</a:t>
                      </a:r>
                    </a:p>
                  </a:txBody>
                  <a:tcPr/>
                </a:tc>
                <a:tc>
                  <a:txBody>
                    <a:bodyPr/>
                    <a:lstStyle/>
                    <a:p>
                      <a:r>
                        <a:rPr lang="en-US" dirty="0"/>
                        <a:t>1.68</a:t>
                      </a:r>
                    </a:p>
                  </a:txBody>
                  <a:tcPr/>
                </a:tc>
                <a:extLst>
                  <a:ext uri="{0D108BD9-81ED-4DB2-BD59-A6C34878D82A}">
                    <a16:rowId xmlns:a16="http://schemas.microsoft.com/office/drawing/2014/main" val="10002"/>
                  </a:ext>
                </a:extLst>
              </a:tr>
              <a:tr h="370840">
                <a:tc>
                  <a:txBody>
                    <a:bodyPr/>
                    <a:lstStyle/>
                    <a:p>
                      <a:r>
                        <a:rPr lang="en-US" dirty="0"/>
                        <a:t>Four-Way</a:t>
                      </a:r>
                    </a:p>
                  </a:txBody>
                  <a:tcPr/>
                </a:tc>
                <a:tc>
                  <a:txBody>
                    <a:bodyPr/>
                    <a:lstStyle/>
                    <a:p>
                      <a:r>
                        <a:rPr lang="en-US" dirty="0"/>
                        <a:t>Rural</a:t>
                      </a:r>
                    </a:p>
                  </a:txBody>
                  <a:tcPr/>
                </a:tc>
                <a:tc>
                  <a:txBody>
                    <a:bodyPr/>
                    <a:lstStyle/>
                    <a:p>
                      <a:r>
                        <a:rPr lang="en-US" dirty="0"/>
                        <a:t>-&gt;</a:t>
                      </a:r>
                    </a:p>
                  </a:txBody>
                  <a:tcPr/>
                </a:tc>
                <a:tc>
                  <a:txBody>
                    <a:bodyPr/>
                    <a:lstStyle/>
                    <a:p>
                      <a:r>
                        <a:rPr lang="en-US" dirty="0"/>
                        <a:t>Daylight</a:t>
                      </a:r>
                    </a:p>
                  </a:txBody>
                  <a:tcPr/>
                </a:tc>
                <a:tc>
                  <a:txBody>
                    <a:bodyPr/>
                    <a:lstStyle/>
                    <a:p>
                      <a:r>
                        <a:rPr lang="en-US" dirty="0"/>
                        <a:t>1.51</a:t>
                      </a:r>
                    </a:p>
                  </a:txBody>
                  <a:tcPr/>
                </a:tc>
                <a:extLst>
                  <a:ext uri="{0D108BD9-81ED-4DB2-BD59-A6C34878D82A}">
                    <a16:rowId xmlns:a16="http://schemas.microsoft.com/office/drawing/2014/main" val="10003"/>
                  </a:ext>
                </a:extLst>
              </a:tr>
            </a:tbl>
          </a:graphicData>
        </a:graphic>
      </p:graphicFrame>
      <p:sp>
        <p:nvSpPr>
          <p:cNvPr id="33" name="Content Placeholder 2">
            <a:extLst>
              <a:ext uri="{FF2B5EF4-FFF2-40B4-BE49-F238E27FC236}">
                <a16:creationId xmlns:a16="http://schemas.microsoft.com/office/drawing/2014/main" id="{7B6A4B30-4181-40D2-9070-287E68B841C0}"/>
              </a:ext>
            </a:extLst>
          </p:cNvPr>
          <p:cNvSpPr txBox="1">
            <a:spLocks/>
          </p:cNvSpPr>
          <p:nvPr/>
        </p:nvSpPr>
        <p:spPr>
          <a:xfrm>
            <a:off x="2959100" y="5059607"/>
            <a:ext cx="7177958" cy="940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RECOMMEND:</a:t>
            </a:r>
          </a:p>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Installation of warning signs for problematic intersections in both urban and rural settings</a:t>
            </a:r>
          </a:p>
        </p:txBody>
      </p:sp>
    </p:spTree>
    <p:extLst>
      <p:ext uri="{BB962C8B-B14F-4D97-AF65-F5344CB8AC3E}">
        <p14:creationId xmlns:p14="http://schemas.microsoft.com/office/powerpoint/2010/main" val="249736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7412020" cy="1234440"/>
          </a:xfrm>
        </p:spPr>
        <p:txBody>
          <a:bodyPr anchor="t">
            <a:normAutofit fontScale="90000"/>
          </a:bodyPr>
          <a:lstStyle/>
          <a:p>
            <a:r>
              <a:rPr lang="en-US" dirty="0">
                <a:solidFill>
                  <a:schemeClr val="accent1"/>
                </a:solidFill>
              </a:rPr>
              <a:t>Time Series Analysis</a:t>
            </a:r>
            <a:br>
              <a:rPr lang="en-US" sz="4000" dirty="0">
                <a:solidFill>
                  <a:schemeClr val="accent1"/>
                </a:solidFill>
              </a:rPr>
            </a:br>
            <a:r>
              <a:rPr lang="en-US" sz="2400" dirty="0">
                <a:solidFill>
                  <a:schemeClr val="accent1"/>
                </a:solidFill>
              </a:rPr>
              <a:t>Data Scrubbing</a:t>
            </a:r>
            <a:br>
              <a:rPr lang="en-US" sz="2400" dirty="0">
                <a:solidFill>
                  <a:schemeClr val="accent1"/>
                </a:solidFill>
              </a:rPr>
            </a:br>
            <a:br>
              <a:rPr lang="en-US" sz="2400" dirty="0">
                <a:solidFill>
                  <a:schemeClr val="accent1"/>
                </a:solidFill>
              </a:rPr>
            </a:br>
            <a:r>
              <a:rPr lang="en-US" sz="2200" b="0" i="0" u="none" strike="noStrike" dirty="0">
                <a:solidFill>
                  <a:srgbClr val="000000"/>
                </a:solidFill>
                <a:effectLst/>
                <a:latin typeface="Calibri Light" panose="020F0302020204030204" pitchFamily="34" charset="0"/>
              </a:rPr>
              <a:t>US Traffic Accident Dataset: </a:t>
            </a:r>
            <a:br>
              <a:rPr lang="en-US" sz="2400" b="0" i="0" u="none" strike="noStrike" dirty="0">
                <a:solidFill>
                  <a:srgbClr val="000000"/>
                </a:solidFill>
                <a:effectLst/>
                <a:latin typeface="Calibri Light" panose="020F0302020204030204" pitchFamily="34" charset="0"/>
              </a:rPr>
            </a:br>
            <a:br>
              <a:rPr lang="en-US" sz="2400" dirty="0">
                <a:solidFill>
                  <a:schemeClr val="accent1"/>
                </a:solidFill>
              </a:rPr>
            </a:br>
            <a:endParaRPr lang="en-US" sz="2400" dirty="0">
              <a:solidFill>
                <a:schemeClr val="accent1"/>
              </a:solidFill>
            </a:endParaRP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4" name="TextBox 3"/>
          <p:cNvSpPr txBox="1"/>
          <p:nvPr/>
        </p:nvSpPr>
        <p:spPr>
          <a:xfrm>
            <a:off x="2941750" y="2311254"/>
            <a:ext cx="4533993"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Check variables correlation</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Drop columns with:</a:t>
            </a:r>
          </a:p>
          <a:p>
            <a:pPr marL="742950" lvl="1"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One categorical data value</a:t>
            </a:r>
          </a:p>
          <a:p>
            <a:pPr marL="742950" lvl="1"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Boolean columns with less than 0.1% distinct values</a:t>
            </a:r>
          </a:p>
          <a:p>
            <a:pPr marL="742950" lvl="1"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High percentages of missing values</a:t>
            </a:r>
          </a:p>
          <a:p>
            <a:pPr marL="742950" lvl="1"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Duplicated values</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Drop rows with multiple missing values</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Retrieve and merge missing Zip codes by searching their coordinates</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Complete missing Time zones</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3.5M rows x 17 columns</a:t>
            </a:r>
          </a:p>
          <a:p>
            <a:r>
              <a:rPr lang="en-US" sz="1600" dirty="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080" y="2075688"/>
            <a:ext cx="4634209" cy="37134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2875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6145" y="8088"/>
            <a:ext cx="1319819" cy="1144943"/>
          </a:xfrm>
          <a:prstGeom prst="rect">
            <a:avLst/>
          </a:prstGeom>
        </p:spPr>
      </p:pic>
      <p:sp>
        <p:nvSpPr>
          <p:cNvPr id="34"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7412020" cy="1234440"/>
          </a:xfrm>
        </p:spPr>
        <p:txBody>
          <a:bodyPr anchor="t">
            <a:normAutofit/>
          </a:bodyPr>
          <a:lstStyle/>
          <a:p>
            <a:r>
              <a:rPr lang="en-US" sz="4000" dirty="0">
                <a:solidFill>
                  <a:schemeClr val="accent1"/>
                </a:solidFill>
              </a:rPr>
              <a:t>Time Series Analysis</a:t>
            </a:r>
            <a:br>
              <a:rPr lang="en-US" sz="3600" dirty="0">
                <a:solidFill>
                  <a:schemeClr val="accent1"/>
                </a:solidFill>
              </a:rPr>
            </a:br>
            <a:r>
              <a:rPr lang="en-US" sz="2000" dirty="0">
                <a:solidFill>
                  <a:schemeClr val="accent1"/>
                </a:solidFill>
              </a:rPr>
              <a:t>Data Exploration</a:t>
            </a:r>
            <a:endParaRPr lang="en-US" sz="4000" dirty="0">
              <a:solidFill>
                <a:schemeClr val="accent1"/>
              </a:solidFill>
            </a:endParaRPr>
          </a:p>
        </p:txBody>
      </p:sp>
      <p:sp>
        <p:nvSpPr>
          <p:cNvPr id="36" name="TextBox 35"/>
          <p:cNvSpPr txBox="1"/>
          <p:nvPr/>
        </p:nvSpPr>
        <p:spPr>
          <a:xfrm>
            <a:off x="2902731" y="1674300"/>
            <a:ext cx="366073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Total accidents per time zone</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Total accidents per state</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Total accidents per severity</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Most used words for accidents reported  </a:t>
            </a:r>
          </a:p>
        </p:txBody>
      </p:sp>
      <p:pic>
        <p:nvPicPr>
          <p:cNvPr id="8" name="Picture 7"/>
          <p:cNvPicPr>
            <a:picLocks noChangeAspect="1"/>
          </p:cNvPicPr>
          <p:nvPr/>
        </p:nvPicPr>
        <p:blipFill>
          <a:blip r:embed="rId3"/>
          <a:stretch>
            <a:fillRect/>
          </a:stretch>
        </p:blipFill>
        <p:spPr>
          <a:xfrm>
            <a:off x="912340" y="3237289"/>
            <a:ext cx="5919390" cy="339815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6932975" y="3947859"/>
            <a:ext cx="5228863" cy="2687582"/>
          </a:xfrm>
          <a:prstGeom prst="rect">
            <a:avLst/>
          </a:prstGeom>
        </p:spPr>
      </p:pic>
      <p:pic>
        <p:nvPicPr>
          <p:cNvPr id="10" name="Picture 9"/>
          <p:cNvPicPr>
            <a:picLocks noChangeAspect="1"/>
          </p:cNvPicPr>
          <p:nvPr/>
        </p:nvPicPr>
        <p:blipFill>
          <a:blip r:embed="rId5"/>
          <a:stretch>
            <a:fillRect/>
          </a:stretch>
        </p:blipFill>
        <p:spPr>
          <a:xfrm>
            <a:off x="7147229" y="877523"/>
            <a:ext cx="3621556" cy="30036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4106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30" name="TextBox 29"/>
          <p:cNvSpPr txBox="1"/>
          <p:nvPr/>
        </p:nvSpPr>
        <p:spPr>
          <a:xfrm>
            <a:off x="2945611" y="1386267"/>
            <a:ext cx="3821075"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Implemented ARIMA model</a:t>
            </a:r>
          </a:p>
          <a:p>
            <a:r>
              <a:rPr lang="en-US" dirty="0">
                <a:latin typeface="Calibri Light" panose="020F0302020204030204" pitchFamily="34" charset="0"/>
                <a:cs typeface="Calibri Light" panose="020F0302020204030204" pitchFamily="34" charset="0"/>
              </a:rPr>
              <a:t>Severity Time Series Analysis</a:t>
            </a:r>
          </a:p>
          <a:p>
            <a:pPr marL="0" indent="0">
              <a:buNone/>
            </a:pPr>
            <a:endParaRPr lang="en-US" dirty="0">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3"/>
          <a:stretch>
            <a:fillRect/>
          </a:stretch>
        </p:blipFill>
        <p:spPr>
          <a:xfrm>
            <a:off x="2098675" y="2346181"/>
            <a:ext cx="4937132" cy="392285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7154385" y="2346180"/>
            <a:ext cx="4911248" cy="3922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5295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30" name="TextBox 29"/>
          <p:cNvSpPr txBox="1"/>
          <p:nvPr/>
        </p:nvSpPr>
        <p:spPr>
          <a:xfrm>
            <a:off x="2947202" y="1468600"/>
            <a:ext cx="4423415" cy="584775"/>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latin typeface="Arial" panose="020B0604020202020204" pitchFamily="34" charset="0"/>
                <a:cs typeface="Arial" panose="020B0604020202020204" pitchFamily="34" charset="0"/>
              </a:defRPr>
            </a:lvl1pPr>
          </a:lstStyle>
          <a:p>
            <a:pPr marL="0" indent="0">
              <a:buNone/>
            </a:pPr>
            <a:r>
              <a:rPr lang="en-US" dirty="0">
                <a:latin typeface="Calibri Light" panose="020F0302020204030204" pitchFamily="34" charset="0"/>
                <a:cs typeface="Calibri Light" panose="020F0302020204030204" pitchFamily="34" charset="0"/>
              </a:rPr>
              <a:t>Severity 1 trend, seasonality and residual</a:t>
            </a:r>
          </a:p>
          <a:p>
            <a:pPr marL="0" indent="0">
              <a:buNone/>
            </a:pPr>
            <a:r>
              <a:rPr lang="en-US" dirty="0">
                <a:latin typeface="Calibri Light" panose="020F0302020204030204" pitchFamily="34" charset="0"/>
                <a:cs typeface="Calibri Light" panose="020F0302020204030204" pitchFamily="34" charset="0"/>
              </a:rPr>
              <a:t> </a:t>
            </a:r>
          </a:p>
        </p:txBody>
      </p:sp>
      <p:pic>
        <p:nvPicPr>
          <p:cNvPr id="4" name="Picture 3"/>
          <p:cNvPicPr>
            <a:picLocks noChangeAspect="1"/>
          </p:cNvPicPr>
          <p:nvPr/>
        </p:nvPicPr>
        <p:blipFill>
          <a:blip r:embed="rId3"/>
          <a:stretch>
            <a:fillRect/>
          </a:stretch>
        </p:blipFill>
        <p:spPr>
          <a:xfrm>
            <a:off x="2123688" y="2019209"/>
            <a:ext cx="9738416" cy="40259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2626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62580" y="138112"/>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3132" y="14287"/>
            <a:ext cx="1319819" cy="1144943"/>
          </a:xfrm>
          <a:prstGeom prst="rect">
            <a:avLst/>
          </a:prstGeom>
        </p:spPr>
      </p:pic>
      <p:grpSp>
        <p:nvGrpSpPr>
          <p:cNvPr id="7" name="Group 6"/>
          <p:cNvGrpSpPr/>
          <p:nvPr/>
        </p:nvGrpSpPr>
        <p:grpSpPr>
          <a:xfrm>
            <a:off x="134202" y="1234844"/>
            <a:ext cx="2879872" cy="5526174"/>
            <a:chOff x="72822" y="1133186"/>
            <a:chExt cx="2941252" cy="5627832"/>
          </a:xfrm>
        </p:grpSpPr>
        <p:pic>
          <p:nvPicPr>
            <p:cNvPr id="5" name="Picture 4"/>
            <p:cNvPicPr>
              <a:picLocks noChangeAspect="1"/>
            </p:cNvPicPr>
            <p:nvPr/>
          </p:nvPicPr>
          <p:blipFill>
            <a:blip r:embed="rId3"/>
            <a:stretch>
              <a:fillRect/>
            </a:stretch>
          </p:blipFill>
          <p:spPr>
            <a:xfrm>
              <a:off x="76379" y="1133186"/>
              <a:ext cx="2937695" cy="29862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72822" y="4088462"/>
              <a:ext cx="2938290" cy="2672556"/>
            </a:xfrm>
            <a:prstGeom prst="rect">
              <a:avLst/>
            </a:prstGeom>
            <a:ln>
              <a:noFill/>
            </a:ln>
            <a:effectLst>
              <a:outerShdw blurRad="292100" dist="139700" dir="2700000" algn="tl" rotWithShape="0">
                <a:srgbClr val="333333">
                  <a:alpha val="65000"/>
                </a:srgbClr>
              </a:outerShdw>
            </a:effectLst>
          </p:spPr>
        </p:pic>
      </p:grpSp>
      <p:grpSp>
        <p:nvGrpSpPr>
          <p:cNvPr id="10" name="Group 9"/>
          <p:cNvGrpSpPr/>
          <p:nvPr/>
        </p:nvGrpSpPr>
        <p:grpSpPr>
          <a:xfrm>
            <a:off x="3140613" y="1234844"/>
            <a:ext cx="2899107" cy="5526174"/>
            <a:chOff x="3099325" y="1133186"/>
            <a:chExt cx="2931961" cy="5627832"/>
          </a:xfrm>
        </p:grpSpPr>
        <p:pic>
          <p:nvPicPr>
            <p:cNvPr id="8" name="Picture 7"/>
            <p:cNvPicPr>
              <a:picLocks noChangeAspect="1"/>
            </p:cNvPicPr>
            <p:nvPr/>
          </p:nvPicPr>
          <p:blipFill>
            <a:blip r:embed="rId5"/>
            <a:stretch>
              <a:fillRect/>
            </a:stretch>
          </p:blipFill>
          <p:spPr>
            <a:xfrm>
              <a:off x="3099325" y="1133186"/>
              <a:ext cx="2920522" cy="29862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3099325" y="4088462"/>
              <a:ext cx="2931961" cy="2672556"/>
            </a:xfrm>
            <a:prstGeom prst="rect">
              <a:avLst/>
            </a:prstGeom>
            <a:ln>
              <a:noFill/>
            </a:ln>
            <a:effectLst>
              <a:outerShdw blurRad="292100" dist="139700" dir="2700000" algn="tl" rotWithShape="0">
                <a:srgbClr val="333333">
                  <a:alpha val="65000"/>
                </a:srgbClr>
              </a:outerShdw>
            </a:effectLst>
          </p:spPr>
        </p:pic>
      </p:grpSp>
      <p:sp>
        <p:nvSpPr>
          <p:cNvPr id="44" name="TextBox 43"/>
          <p:cNvSpPr txBox="1"/>
          <p:nvPr/>
        </p:nvSpPr>
        <p:spPr>
          <a:xfrm>
            <a:off x="134202" y="832673"/>
            <a:ext cx="2855585" cy="338554"/>
          </a:xfrm>
          <a:prstGeom prst="rect">
            <a:avLst/>
          </a:prstGeom>
          <a:solidFill>
            <a:schemeClr val="bg1"/>
          </a:solid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pPr algn="ctr"/>
            <a:r>
              <a:rPr lang="en-US" dirty="0">
                <a:latin typeface="Calibri Light" panose="020F0302020204030204" pitchFamily="34" charset="0"/>
                <a:cs typeface="Calibri Light" panose="020F0302020204030204" pitchFamily="34" charset="0"/>
              </a:rPr>
              <a:t>Severity 1 Diagnostics</a:t>
            </a:r>
          </a:p>
        </p:txBody>
      </p:sp>
      <p:sp>
        <p:nvSpPr>
          <p:cNvPr id="45" name="TextBox 44"/>
          <p:cNvSpPr txBox="1"/>
          <p:nvPr/>
        </p:nvSpPr>
        <p:spPr>
          <a:xfrm>
            <a:off x="3111114" y="825409"/>
            <a:ext cx="2902473"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Severity 2 Diagnostics</a:t>
            </a:r>
          </a:p>
        </p:txBody>
      </p:sp>
      <p:grpSp>
        <p:nvGrpSpPr>
          <p:cNvPr id="14" name="Group 13"/>
          <p:cNvGrpSpPr/>
          <p:nvPr/>
        </p:nvGrpSpPr>
        <p:grpSpPr>
          <a:xfrm>
            <a:off x="6113544" y="1234843"/>
            <a:ext cx="2976099" cy="5526175"/>
            <a:chOff x="6063863" y="1133187"/>
            <a:chExt cx="2965756" cy="5609358"/>
          </a:xfrm>
        </p:grpSpPr>
        <p:pic>
          <p:nvPicPr>
            <p:cNvPr id="11" name="Picture 10"/>
            <p:cNvPicPr>
              <a:picLocks noChangeAspect="1"/>
            </p:cNvPicPr>
            <p:nvPr/>
          </p:nvPicPr>
          <p:blipFill>
            <a:blip r:embed="rId7"/>
            <a:stretch>
              <a:fillRect/>
            </a:stretch>
          </p:blipFill>
          <p:spPr>
            <a:xfrm>
              <a:off x="6070671" y="1133187"/>
              <a:ext cx="2958948" cy="2986232"/>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8"/>
            <a:stretch>
              <a:fillRect/>
            </a:stretch>
          </p:blipFill>
          <p:spPr>
            <a:xfrm>
              <a:off x="6063863" y="4088462"/>
              <a:ext cx="2947509" cy="2654083"/>
            </a:xfrm>
            <a:prstGeom prst="rect">
              <a:avLst/>
            </a:prstGeom>
            <a:ln>
              <a:noFill/>
            </a:ln>
            <a:effectLst>
              <a:outerShdw blurRad="292100" dist="139700" dir="2700000" algn="tl" rotWithShape="0">
                <a:srgbClr val="333333">
                  <a:alpha val="65000"/>
                </a:srgbClr>
              </a:outerShdw>
            </a:effectLst>
          </p:spPr>
        </p:pic>
      </p:grpSp>
      <p:grpSp>
        <p:nvGrpSpPr>
          <p:cNvPr id="16" name="Group 15"/>
          <p:cNvGrpSpPr/>
          <p:nvPr/>
        </p:nvGrpSpPr>
        <p:grpSpPr>
          <a:xfrm>
            <a:off x="9197975" y="1234842"/>
            <a:ext cx="2887662" cy="5526176"/>
            <a:chOff x="9050757" y="1147590"/>
            <a:chExt cx="2988108" cy="5594954"/>
          </a:xfrm>
        </p:grpSpPr>
        <p:pic>
          <p:nvPicPr>
            <p:cNvPr id="13" name="Picture 12"/>
            <p:cNvPicPr>
              <a:picLocks noChangeAspect="1"/>
            </p:cNvPicPr>
            <p:nvPr/>
          </p:nvPicPr>
          <p:blipFill>
            <a:blip r:embed="rId9"/>
            <a:stretch>
              <a:fillRect/>
            </a:stretch>
          </p:blipFill>
          <p:spPr>
            <a:xfrm>
              <a:off x="9062766" y="1147590"/>
              <a:ext cx="2976099" cy="2966136"/>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10"/>
            <a:stretch>
              <a:fillRect/>
            </a:stretch>
          </p:blipFill>
          <p:spPr>
            <a:xfrm>
              <a:off x="9050757" y="4095255"/>
              <a:ext cx="2988108" cy="2647289"/>
            </a:xfrm>
            <a:prstGeom prst="rect">
              <a:avLst/>
            </a:prstGeom>
            <a:ln>
              <a:noFill/>
            </a:ln>
            <a:effectLst>
              <a:outerShdw blurRad="292100" dist="139700" dir="2700000" algn="tl" rotWithShape="0">
                <a:srgbClr val="333333">
                  <a:alpha val="65000"/>
                </a:srgbClr>
              </a:outerShdw>
            </a:effectLst>
          </p:spPr>
        </p:pic>
      </p:grpSp>
      <p:sp>
        <p:nvSpPr>
          <p:cNvPr id="52" name="TextBox 51"/>
          <p:cNvSpPr txBox="1"/>
          <p:nvPr/>
        </p:nvSpPr>
        <p:spPr>
          <a:xfrm>
            <a:off x="6125203" y="834617"/>
            <a:ext cx="2902473"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Severity 3 Diagnostics</a:t>
            </a:r>
          </a:p>
        </p:txBody>
      </p:sp>
      <p:sp>
        <p:nvSpPr>
          <p:cNvPr id="53" name="TextBox 52"/>
          <p:cNvSpPr txBox="1"/>
          <p:nvPr/>
        </p:nvSpPr>
        <p:spPr>
          <a:xfrm>
            <a:off x="8814496" y="823747"/>
            <a:ext cx="2902473"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pPr algn="l"/>
            <a:r>
              <a:rPr lang="en-US" dirty="0">
                <a:latin typeface="Calibri Light" panose="020F0302020204030204" pitchFamily="34" charset="0"/>
                <a:cs typeface="Calibri Light" panose="020F0302020204030204" pitchFamily="34" charset="0"/>
              </a:rPr>
              <a:t>Severity 4 Diagnostics</a:t>
            </a:r>
          </a:p>
        </p:txBody>
      </p:sp>
    </p:spTree>
    <p:extLst>
      <p:ext uri="{BB962C8B-B14F-4D97-AF65-F5344CB8AC3E}">
        <p14:creationId xmlns:p14="http://schemas.microsoft.com/office/powerpoint/2010/main" val="202386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Introduction</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r>
              <a:rPr lang="en-US" sz="1800" b="0" i="0" u="none" strike="noStrike" dirty="0">
                <a:solidFill>
                  <a:srgbClr val="000000"/>
                </a:solidFill>
                <a:effectLst/>
                <a:latin typeface="Calibri Light" panose="020F0302020204030204" pitchFamily="34" charset="0"/>
              </a:rPr>
              <a:t>Every year, some 30,000 automobile fatalities are recorded in the United States</a:t>
            </a:r>
          </a:p>
          <a:p>
            <a:r>
              <a:rPr lang="en-US" sz="1800" b="0" i="0" u="none" strike="noStrike" dirty="0">
                <a:solidFill>
                  <a:srgbClr val="000000"/>
                </a:solidFill>
                <a:effectLst/>
                <a:latin typeface="Calibri Light" panose="020F0302020204030204" pitchFamily="34" charset="0"/>
              </a:rPr>
              <a:t>Far more non-fatal automobile accidents occur in this same time period</a:t>
            </a:r>
            <a:endParaRPr lang="en-US" sz="1800" dirty="0">
              <a:solidFill>
                <a:srgbClr val="000000"/>
              </a:solidFill>
              <a:latin typeface="Calibri Light" panose="020F0302020204030204" pitchFamily="34" charset="0"/>
            </a:endParaRPr>
          </a:p>
          <a:p>
            <a:r>
              <a:rPr lang="en-US" sz="1800" b="0" i="0" u="none" strike="noStrike" dirty="0">
                <a:solidFill>
                  <a:srgbClr val="000000"/>
                </a:solidFill>
                <a:effectLst/>
                <a:latin typeface="Calibri Light" panose="020F0302020204030204" pitchFamily="34" charset="0"/>
              </a:rPr>
              <a:t>Alcohol, inexperience, and inattention are well-known factors affecting the likelihood of these accidents and fatalities, but do not account for every incident on the road</a:t>
            </a:r>
            <a:endParaRPr lang="en-US" sz="2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634231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25989" y="28553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45" name="TextBox 44"/>
          <p:cNvSpPr txBox="1"/>
          <p:nvPr/>
        </p:nvSpPr>
        <p:spPr>
          <a:xfrm>
            <a:off x="1907539" y="1862501"/>
            <a:ext cx="2559300" cy="830997"/>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Due to missing a lot of days’ recordings, ARIMA model wasn’t applied to Severity 1</a:t>
            </a:r>
          </a:p>
        </p:txBody>
      </p:sp>
      <p:pic>
        <p:nvPicPr>
          <p:cNvPr id="3" name="Picture 2"/>
          <p:cNvPicPr>
            <a:picLocks noChangeAspect="1"/>
          </p:cNvPicPr>
          <p:nvPr/>
        </p:nvPicPr>
        <p:blipFill>
          <a:blip r:embed="rId3"/>
          <a:stretch>
            <a:fillRect/>
          </a:stretch>
        </p:blipFill>
        <p:spPr>
          <a:xfrm>
            <a:off x="4665753" y="1273246"/>
            <a:ext cx="7324046" cy="2480218"/>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4"/>
          <a:stretch>
            <a:fillRect/>
          </a:stretch>
        </p:blipFill>
        <p:spPr>
          <a:xfrm>
            <a:off x="140338" y="3883554"/>
            <a:ext cx="5763292" cy="2793583"/>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5"/>
          <a:stretch>
            <a:fillRect/>
          </a:stretch>
        </p:blipFill>
        <p:spPr>
          <a:xfrm>
            <a:off x="6122601" y="3883555"/>
            <a:ext cx="5867198" cy="2856962"/>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1924617" y="1444056"/>
            <a:ext cx="3803314" cy="33855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latin typeface="Arial" panose="020B0604020202020204" pitchFamily="34" charset="0"/>
                <a:cs typeface="Arial" panose="020B0604020202020204" pitchFamily="34" charset="0"/>
              </a:defRPr>
            </a:lvl1pPr>
          </a:lstStyle>
          <a:p>
            <a:pPr marL="0" indent="0">
              <a:buNone/>
            </a:pPr>
            <a:r>
              <a:rPr lang="en-US" dirty="0">
                <a:latin typeface="Calibri Light" panose="020F0302020204030204" pitchFamily="34" charset="0"/>
                <a:cs typeface="Calibri Light" panose="020F0302020204030204" pitchFamily="34" charset="0"/>
              </a:rPr>
              <a:t>Severity Models Validation </a:t>
            </a:r>
          </a:p>
        </p:txBody>
      </p:sp>
    </p:spTree>
    <p:extLst>
      <p:ext uri="{BB962C8B-B14F-4D97-AF65-F5344CB8AC3E}">
        <p14:creationId xmlns:p14="http://schemas.microsoft.com/office/powerpoint/2010/main" val="2188128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30" name="TextBox 29"/>
          <p:cNvSpPr txBox="1"/>
          <p:nvPr/>
        </p:nvSpPr>
        <p:spPr>
          <a:xfrm>
            <a:off x="1877344" y="2347407"/>
            <a:ext cx="2811882" cy="830997"/>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Top 3 States: </a:t>
            </a:r>
          </a:p>
          <a:p>
            <a:r>
              <a:rPr lang="en-US" dirty="0">
                <a:latin typeface="Calibri Light" panose="020F0302020204030204" pitchFamily="34" charset="0"/>
                <a:cs typeface="Calibri Light" panose="020F0302020204030204" pitchFamily="34" charset="0"/>
              </a:rPr>
              <a:t>California, Texas and Florida</a:t>
            </a:r>
          </a:p>
          <a:p>
            <a:r>
              <a:rPr lang="en-US" dirty="0">
                <a:latin typeface="Calibri Light" panose="020F0302020204030204" pitchFamily="34" charset="0"/>
                <a:cs typeface="Calibri Light" panose="020F0302020204030204" pitchFamily="34" charset="0"/>
              </a:rPr>
              <a:t> </a:t>
            </a:r>
          </a:p>
        </p:txBody>
      </p:sp>
      <p:pic>
        <p:nvPicPr>
          <p:cNvPr id="4" name="Picture 3"/>
          <p:cNvPicPr>
            <a:picLocks noChangeAspect="1"/>
          </p:cNvPicPr>
          <p:nvPr/>
        </p:nvPicPr>
        <p:blipFill>
          <a:blip r:embed="rId3"/>
          <a:stretch>
            <a:fillRect/>
          </a:stretch>
        </p:blipFill>
        <p:spPr>
          <a:xfrm>
            <a:off x="4593838" y="1652939"/>
            <a:ext cx="7362865" cy="216863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73359" y="4121508"/>
            <a:ext cx="5732660" cy="237197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6203565" y="4102392"/>
            <a:ext cx="5737884" cy="23910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5216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30" name="TextBox 29"/>
          <p:cNvSpPr txBox="1"/>
          <p:nvPr/>
        </p:nvSpPr>
        <p:spPr>
          <a:xfrm>
            <a:off x="2524075" y="1859518"/>
            <a:ext cx="3803314" cy="584775"/>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Texas trend, seasonality &amp; residual</a:t>
            </a:r>
          </a:p>
          <a:p>
            <a:r>
              <a:rPr lang="en-US" dirty="0">
                <a:latin typeface="Calibri Light" panose="020F0302020204030204" pitchFamily="34" charset="0"/>
                <a:cs typeface="Calibri Light" panose="020F0302020204030204" pitchFamily="34" charset="0"/>
              </a:rPr>
              <a:t> </a:t>
            </a:r>
          </a:p>
        </p:txBody>
      </p:sp>
      <p:pic>
        <p:nvPicPr>
          <p:cNvPr id="4" name="Picture 3"/>
          <p:cNvPicPr>
            <a:picLocks noChangeAspect="1"/>
          </p:cNvPicPr>
          <p:nvPr/>
        </p:nvPicPr>
        <p:blipFill>
          <a:blip r:embed="rId3"/>
          <a:stretch>
            <a:fillRect/>
          </a:stretch>
        </p:blipFill>
        <p:spPr>
          <a:xfrm>
            <a:off x="2484439" y="2251901"/>
            <a:ext cx="9403148" cy="3881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50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788851" y="266700"/>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846" y="14287"/>
            <a:ext cx="1248453" cy="1083033"/>
          </a:xfrm>
          <a:prstGeom prst="rect">
            <a:avLst/>
          </a:prstGeom>
        </p:spPr>
      </p:pic>
      <p:sp>
        <p:nvSpPr>
          <p:cNvPr id="30" name="TextBox 29"/>
          <p:cNvSpPr txBox="1"/>
          <p:nvPr/>
        </p:nvSpPr>
        <p:spPr>
          <a:xfrm>
            <a:off x="2152535" y="789543"/>
            <a:ext cx="2817542" cy="338554"/>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pPr algn="ctr"/>
            <a:r>
              <a:rPr lang="en-US" dirty="0">
                <a:latin typeface="Calibri Light" panose="020F0302020204030204" pitchFamily="34" charset="0"/>
                <a:cs typeface="Calibri Light" panose="020F0302020204030204" pitchFamily="34" charset="0"/>
              </a:rPr>
              <a:t>California Diagnostics</a:t>
            </a:r>
          </a:p>
        </p:txBody>
      </p:sp>
      <p:grpSp>
        <p:nvGrpSpPr>
          <p:cNvPr id="10" name="Group 9"/>
          <p:cNvGrpSpPr/>
          <p:nvPr/>
        </p:nvGrpSpPr>
        <p:grpSpPr>
          <a:xfrm>
            <a:off x="2133214" y="1065440"/>
            <a:ext cx="2836863" cy="5695578"/>
            <a:chOff x="2133214" y="1065440"/>
            <a:chExt cx="2836863" cy="5695578"/>
          </a:xfrm>
        </p:grpSpPr>
        <p:pic>
          <p:nvPicPr>
            <p:cNvPr id="6" name="Picture 5"/>
            <p:cNvPicPr>
              <a:picLocks noChangeAspect="1"/>
            </p:cNvPicPr>
            <p:nvPr/>
          </p:nvPicPr>
          <p:blipFill>
            <a:blip r:embed="rId3"/>
            <a:stretch>
              <a:fillRect/>
            </a:stretch>
          </p:blipFill>
          <p:spPr>
            <a:xfrm>
              <a:off x="2133214" y="1065440"/>
              <a:ext cx="2836863" cy="2993150"/>
            </a:xfrm>
            <a:prstGeom prst="rect">
              <a:avLst/>
            </a:prstGeom>
          </p:spPr>
        </p:pic>
        <p:pic>
          <p:nvPicPr>
            <p:cNvPr id="7" name="Picture 6"/>
            <p:cNvPicPr>
              <a:picLocks noChangeAspect="1"/>
            </p:cNvPicPr>
            <p:nvPr/>
          </p:nvPicPr>
          <p:blipFill>
            <a:blip r:embed="rId4"/>
            <a:stretch>
              <a:fillRect/>
            </a:stretch>
          </p:blipFill>
          <p:spPr>
            <a:xfrm>
              <a:off x="2155583" y="4019185"/>
              <a:ext cx="2803767" cy="2741833"/>
            </a:xfrm>
            <a:prstGeom prst="rect">
              <a:avLst/>
            </a:prstGeom>
          </p:spPr>
        </p:pic>
        <p:pic>
          <p:nvPicPr>
            <p:cNvPr id="8" name="Picture 7"/>
            <p:cNvPicPr>
              <a:picLocks noChangeAspect="1"/>
            </p:cNvPicPr>
            <p:nvPr/>
          </p:nvPicPr>
          <p:blipFill>
            <a:blip r:embed="rId5"/>
            <a:stretch>
              <a:fillRect/>
            </a:stretch>
          </p:blipFill>
          <p:spPr>
            <a:xfrm>
              <a:off x="2152535" y="4003644"/>
              <a:ext cx="236240" cy="137172"/>
            </a:xfrm>
            <a:prstGeom prst="rect">
              <a:avLst/>
            </a:prstGeom>
          </p:spPr>
        </p:pic>
      </p:grpSp>
      <p:grpSp>
        <p:nvGrpSpPr>
          <p:cNvPr id="16" name="Group 15"/>
          <p:cNvGrpSpPr/>
          <p:nvPr/>
        </p:nvGrpSpPr>
        <p:grpSpPr>
          <a:xfrm>
            <a:off x="5332369" y="1086222"/>
            <a:ext cx="2810794" cy="5674796"/>
            <a:chOff x="5341605" y="1086222"/>
            <a:chExt cx="2810794" cy="5674796"/>
          </a:xfrm>
        </p:grpSpPr>
        <p:pic>
          <p:nvPicPr>
            <p:cNvPr id="11" name="Picture 10"/>
            <p:cNvPicPr>
              <a:picLocks noChangeAspect="1"/>
            </p:cNvPicPr>
            <p:nvPr/>
          </p:nvPicPr>
          <p:blipFill>
            <a:blip r:embed="rId6"/>
            <a:stretch>
              <a:fillRect/>
            </a:stretch>
          </p:blipFill>
          <p:spPr>
            <a:xfrm>
              <a:off x="5341605" y="1086222"/>
              <a:ext cx="2810794" cy="2923791"/>
            </a:xfrm>
            <a:prstGeom prst="rect">
              <a:avLst/>
            </a:prstGeom>
          </p:spPr>
        </p:pic>
        <p:pic>
          <p:nvPicPr>
            <p:cNvPr id="12" name="Picture 11"/>
            <p:cNvPicPr>
              <a:picLocks noChangeAspect="1"/>
            </p:cNvPicPr>
            <p:nvPr/>
          </p:nvPicPr>
          <p:blipFill>
            <a:blip r:embed="rId7"/>
            <a:stretch>
              <a:fillRect/>
            </a:stretch>
          </p:blipFill>
          <p:spPr>
            <a:xfrm>
              <a:off x="5363875" y="4004465"/>
              <a:ext cx="2788524" cy="2756553"/>
            </a:xfrm>
            <a:prstGeom prst="rect">
              <a:avLst/>
            </a:prstGeom>
          </p:spPr>
        </p:pic>
      </p:grpSp>
      <p:sp>
        <p:nvSpPr>
          <p:cNvPr id="40" name="TextBox 39"/>
          <p:cNvSpPr txBox="1"/>
          <p:nvPr/>
        </p:nvSpPr>
        <p:spPr>
          <a:xfrm>
            <a:off x="5344727" y="781504"/>
            <a:ext cx="2828692"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Texas Diagnostics</a:t>
            </a:r>
          </a:p>
        </p:txBody>
      </p:sp>
      <p:sp>
        <p:nvSpPr>
          <p:cNvPr id="44" name="TextBox 43"/>
          <p:cNvSpPr txBox="1"/>
          <p:nvPr/>
        </p:nvSpPr>
        <p:spPr>
          <a:xfrm>
            <a:off x="8531275" y="787108"/>
            <a:ext cx="2828692"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Florida Diagnostics</a:t>
            </a:r>
          </a:p>
        </p:txBody>
      </p:sp>
      <p:grpSp>
        <p:nvGrpSpPr>
          <p:cNvPr id="18" name="Group 17"/>
          <p:cNvGrpSpPr/>
          <p:nvPr/>
        </p:nvGrpSpPr>
        <p:grpSpPr>
          <a:xfrm>
            <a:off x="8501486" y="1084457"/>
            <a:ext cx="2802748" cy="5676561"/>
            <a:chOff x="8501486" y="1084457"/>
            <a:chExt cx="2802748" cy="5676561"/>
          </a:xfrm>
        </p:grpSpPr>
        <p:pic>
          <p:nvPicPr>
            <p:cNvPr id="13" name="Picture 12"/>
            <p:cNvPicPr>
              <a:picLocks noChangeAspect="1"/>
            </p:cNvPicPr>
            <p:nvPr/>
          </p:nvPicPr>
          <p:blipFill>
            <a:blip r:embed="rId8"/>
            <a:stretch>
              <a:fillRect/>
            </a:stretch>
          </p:blipFill>
          <p:spPr>
            <a:xfrm>
              <a:off x="8501486" y="1084457"/>
              <a:ext cx="2802748" cy="2961570"/>
            </a:xfrm>
            <a:prstGeom prst="rect">
              <a:avLst/>
            </a:prstGeom>
          </p:spPr>
        </p:pic>
        <p:pic>
          <p:nvPicPr>
            <p:cNvPr id="17" name="Picture 16"/>
            <p:cNvPicPr>
              <a:picLocks noChangeAspect="1"/>
            </p:cNvPicPr>
            <p:nvPr/>
          </p:nvPicPr>
          <p:blipFill>
            <a:blip r:embed="rId9"/>
            <a:stretch>
              <a:fillRect/>
            </a:stretch>
          </p:blipFill>
          <p:spPr>
            <a:xfrm>
              <a:off x="8513603" y="4019185"/>
              <a:ext cx="2787232" cy="2741833"/>
            </a:xfrm>
            <a:prstGeom prst="rect">
              <a:avLst/>
            </a:prstGeom>
          </p:spPr>
        </p:pic>
      </p:grpSp>
    </p:spTree>
    <p:extLst>
      <p:ext uri="{BB962C8B-B14F-4D97-AF65-F5344CB8AC3E}">
        <p14:creationId xmlns:p14="http://schemas.microsoft.com/office/powerpoint/2010/main" val="2096263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516899" y="652529"/>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3856" y="19091"/>
            <a:ext cx="1319819" cy="1144943"/>
          </a:xfrm>
          <a:prstGeom prst="rect">
            <a:avLst/>
          </a:prstGeom>
        </p:spPr>
      </p:pic>
      <p:sp>
        <p:nvSpPr>
          <p:cNvPr id="30" name="TextBox 29"/>
          <p:cNvSpPr txBox="1"/>
          <p:nvPr/>
        </p:nvSpPr>
        <p:spPr>
          <a:xfrm>
            <a:off x="1896524" y="1506643"/>
            <a:ext cx="3803314" cy="584775"/>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pPr algn="l"/>
            <a:r>
              <a:rPr lang="en-US" dirty="0">
                <a:latin typeface="Calibri Light" panose="020F0302020204030204" pitchFamily="34" charset="0"/>
                <a:cs typeface="Calibri Light" panose="020F0302020204030204" pitchFamily="34" charset="0"/>
              </a:rPr>
              <a:t>States Models Validation</a:t>
            </a:r>
          </a:p>
          <a:p>
            <a:r>
              <a:rPr lang="en-US" dirty="0">
                <a:latin typeface="Calibri Light" panose="020F0302020204030204" pitchFamily="34" charset="0"/>
                <a:cs typeface="Calibri Light" panose="020F0302020204030204" pitchFamily="34" charset="0"/>
              </a:rPr>
              <a:t> </a:t>
            </a:r>
          </a:p>
        </p:txBody>
      </p:sp>
      <p:pic>
        <p:nvPicPr>
          <p:cNvPr id="3" name="Picture 2"/>
          <p:cNvPicPr>
            <a:picLocks noChangeAspect="1"/>
          </p:cNvPicPr>
          <p:nvPr/>
        </p:nvPicPr>
        <p:blipFill>
          <a:blip r:embed="rId3"/>
          <a:stretch>
            <a:fillRect/>
          </a:stretch>
        </p:blipFill>
        <p:spPr>
          <a:xfrm>
            <a:off x="4289250" y="1530404"/>
            <a:ext cx="5537164" cy="239458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018724" y="4111438"/>
            <a:ext cx="4917135" cy="231706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7092566" y="4111437"/>
            <a:ext cx="4939414" cy="2317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54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667757" y="781455"/>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3856" y="19091"/>
            <a:ext cx="1319819" cy="1144943"/>
          </a:xfrm>
          <a:prstGeom prst="rect">
            <a:avLst/>
          </a:prstGeom>
        </p:spPr>
      </p:pic>
      <p:sp>
        <p:nvSpPr>
          <p:cNvPr id="30" name="TextBox 29"/>
          <p:cNvSpPr txBox="1"/>
          <p:nvPr/>
        </p:nvSpPr>
        <p:spPr>
          <a:xfrm>
            <a:off x="2632015" y="1540590"/>
            <a:ext cx="5094467" cy="584775"/>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Mean square error and root mean square error results</a:t>
            </a:r>
          </a:p>
          <a:p>
            <a:r>
              <a:rPr lang="en-US" dirty="0">
                <a:latin typeface="Calibri Light" panose="020F0302020204030204" pitchFamily="34" charset="0"/>
                <a:cs typeface="Calibri Light" panose="020F0302020204030204" pitchFamily="34" charset="0"/>
              </a:rPr>
              <a:t> </a:t>
            </a:r>
          </a:p>
        </p:txBody>
      </p:sp>
      <p:graphicFrame>
        <p:nvGraphicFramePr>
          <p:cNvPr id="4" name="Table 3"/>
          <p:cNvGraphicFramePr>
            <a:graphicFrameLocks noGrp="1"/>
          </p:cNvGraphicFramePr>
          <p:nvPr/>
        </p:nvGraphicFramePr>
        <p:xfrm>
          <a:off x="2160973" y="2518862"/>
          <a:ext cx="9629004" cy="2537460"/>
        </p:xfrm>
        <a:graphic>
          <a:graphicData uri="http://schemas.openxmlformats.org/drawingml/2006/table">
            <a:tbl>
              <a:tblPr>
                <a:tableStyleId>{69CF1AB2-1976-4502-BF36-3FF5EA218861}</a:tableStyleId>
              </a:tblPr>
              <a:tblGrid>
                <a:gridCol w="606314">
                  <a:extLst>
                    <a:ext uri="{9D8B030D-6E8A-4147-A177-3AD203B41FA5}">
                      <a16:colId xmlns:a16="http://schemas.microsoft.com/office/drawing/2014/main" val="1198546024"/>
                    </a:ext>
                  </a:extLst>
                </a:gridCol>
                <a:gridCol w="1481971">
                  <a:extLst>
                    <a:ext uri="{9D8B030D-6E8A-4147-A177-3AD203B41FA5}">
                      <a16:colId xmlns:a16="http://schemas.microsoft.com/office/drawing/2014/main" val="2136197986"/>
                    </a:ext>
                  </a:extLst>
                </a:gridCol>
                <a:gridCol w="1644073">
                  <a:extLst>
                    <a:ext uri="{9D8B030D-6E8A-4147-A177-3AD203B41FA5}">
                      <a16:colId xmlns:a16="http://schemas.microsoft.com/office/drawing/2014/main" val="4157988719"/>
                    </a:ext>
                  </a:extLst>
                </a:gridCol>
                <a:gridCol w="1524000">
                  <a:extLst>
                    <a:ext uri="{9D8B030D-6E8A-4147-A177-3AD203B41FA5}">
                      <a16:colId xmlns:a16="http://schemas.microsoft.com/office/drawing/2014/main" val="3052693537"/>
                    </a:ext>
                  </a:extLst>
                </a:gridCol>
                <a:gridCol w="720436">
                  <a:extLst>
                    <a:ext uri="{9D8B030D-6E8A-4147-A177-3AD203B41FA5}">
                      <a16:colId xmlns:a16="http://schemas.microsoft.com/office/drawing/2014/main" val="963062573"/>
                    </a:ext>
                  </a:extLst>
                </a:gridCol>
                <a:gridCol w="1256146">
                  <a:extLst>
                    <a:ext uri="{9D8B030D-6E8A-4147-A177-3AD203B41FA5}">
                      <a16:colId xmlns:a16="http://schemas.microsoft.com/office/drawing/2014/main" val="3990504873"/>
                    </a:ext>
                  </a:extLst>
                </a:gridCol>
                <a:gridCol w="849745">
                  <a:extLst>
                    <a:ext uri="{9D8B030D-6E8A-4147-A177-3AD203B41FA5}">
                      <a16:colId xmlns:a16="http://schemas.microsoft.com/office/drawing/2014/main" val="3986087162"/>
                    </a:ext>
                  </a:extLst>
                </a:gridCol>
                <a:gridCol w="720437">
                  <a:extLst>
                    <a:ext uri="{9D8B030D-6E8A-4147-A177-3AD203B41FA5}">
                      <a16:colId xmlns:a16="http://schemas.microsoft.com/office/drawing/2014/main" val="1531481230"/>
                    </a:ext>
                  </a:extLst>
                </a:gridCol>
                <a:gridCol w="825882">
                  <a:extLst>
                    <a:ext uri="{9D8B030D-6E8A-4147-A177-3AD203B41FA5}">
                      <a16:colId xmlns:a16="http://schemas.microsoft.com/office/drawing/2014/main" val="435258631"/>
                    </a:ext>
                  </a:extLst>
                </a:gridCol>
              </a:tblGrid>
              <a:tr h="243840">
                <a:tc>
                  <a:txBody>
                    <a:bodyPr/>
                    <a:lstStyle/>
                    <a:p>
                      <a:pPr algn="l" fontAlgn="b"/>
                      <a:endParaRPr lang="en-US" sz="14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800" b="1" u="none" strike="noStrike" dirty="0">
                          <a:effectLst/>
                        </a:rPr>
                        <a:t>Date/Time</a:t>
                      </a:r>
                      <a:endParaRPr lang="en-US"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a:txBody>
                    <a:bodyPr/>
                    <a:lstStyle/>
                    <a:p>
                      <a:pPr algn="ctr" fontAlgn="b"/>
                      <a:r>
                        <a:rPr lang="en-US" sz="1800" b="1" u="none" strike="noStrike" dirty="0">
                          <a:effectLst/>
                        </a:rPr>
                        <a:t>Total</a:t>
                      </a:r>
                      <a:endParaRPr lang="en-US" sz="1800" b="1"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800" b="1" u="none" strike="noStrike" dirty="0">
                          <a:effectLst/>
                        </a:rPr>
                        <a:t>Mean Accidents No.</a:t>
                      </a:r>
                      <a:endParaRPr lang="en-US"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rowSpan="2">
                  <a:txBody>
                    <a:bodyPr/>
                    <a:lstStyle/>
                    <a:p>
                      <a:pPr algn="ctr" fontAlgn="ctr"/>
                      <a:r>
                        <a:rPr lang="en-US" sz="1800" b="1" u="none" strike="noStrike" dirty="0">
                          <a:effectLst/>
                        </a:rPr>
                        <a:t>MSE</a:t>
                      </a:r>
                      <a:endParaRPr lang="en-US" sz="1800" b="1" i="0" u="none" strike="noStrike" dirty="0">
                        <a:solidFill>
                          <a:srgbClr val="000000"/>
                        </a:solidFill>
                        <a:effectLst/>
                        <a:latin typeface="Calibri" panose="020F0502020204030204" pitchFamily="34" charset="0"/>
                      </a:endParaRPr>
                    </a:p>
                  </a:txBody>
                  <a:tcPr marL="7620" marR="7620" marT="7620" marB="0" anchor="ctr"/>
                </a:tc>
                <a:tc rowSpan="2">
                  <a:txBody>
                    <a:bodyPr/>
                    <a:lstStyle/>
                    <a:p>
                      <a:pPr algn="ctr" fontAlgn="ctr"/>
                      <a:r>
                        <a:rPr lang="en-US" sz="1800" b="1" u="none" strike="noStrike" dirty="0">
                          <a:effectLst/>
                        </a:rPr>
                        <a:t>RMSE</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800" b="1" u="none" strike="noStrike" dirty="0">
                          <a:effectLst/>
                        </a:rPr>
                        <a:t>Error</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7505143"/>
                  </a:ext>
                </a:extLst>
              </a:tr>
              <a:tr h="243840">
                <a:tc>
                  <a:txBody>
                    <a:bodyPr/>
                    <a:lstStyle/>
                    <a:p>
                      <a:pPr algn="ctr" fontAlgn="b"/>
                      <a:r>
                        <a:rPr lang="en-US" sz="1800" b="1" u="none" strike="noStrike" dirty="0">
                          <a:effectLst/>
                        </a:rPr>
                        <a:t>TSA</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Min</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Max</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Accidents No.</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Min</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Max</a:t>
                      </a:r>
                      <a:endParaRPr lang="en-US" sz="1800" b="1" i="0" u="none" strike="noStrike" dirty="0">
                        <a:solidFill>
                          <a:srgbClr val="000000"/>
                        </a:solidFill>
                        <a:effectLst/>
                        <a:latin typeface="Calibri" panose="020F0502020204030204" pitchFamily="34" charset="0"/>
                      </a:endParaRPr>
                    </a:p>
                  </a:txBody>
                  <a:tcPr marL="7620" marR="7620" marT="7620" marB="0" anchor="b"/>
                </a:tc>
                <a:tc vMerge="1">
                  <a:txBody>
                    <a:bodyPr/>
                    <a:lstStyle/>
                    <a:p>
                      <a:endParaRPr lang="en-US"/>
                    </a:p>
                  </a:txBody>
                  <a:tcPr/>
                </a:tc>
                <a:tc vMerge="1">
                  <a:txBody>
                    <a:bodyPr/>
                    <a:lstStyle/>
                    <a:p>
                      <a:endParaRPr lang="en-US"/>
                    </a:p>
                  </a:txBody>
                  <a:tcPr/>
                </a:tc>
                <a:tc>
                  <a:txBody>
                    <a:bodyPr/>
                    <a:lstStyle/>
                    <a:p>
                      <a:pPr algn="ctr" fontAlgn="b"/>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55135845"/>
                  </a:ext>
                </a:extLst>
              </a:tr>
              <a:tr h="236220">
                <a:tc>
                  <a:txBody>
                    <a:bodyPr/>
                    <a:lstStyle/>
                    <a:p>
                      <a:pPr algn="ctr" fontAlgn="b"/>
                      <a:r>
                        <a:rPr lang="en-US" sz="1800" b="1" u="none" strike="noStrike" dirty="0">
                          <a:effectLst/>
                        </a:rPr>
                        <a:t>CA</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3/22/2016 17:44</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21:48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816649</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2328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47137.34</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217.11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5.77%</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9316567"/>
                  </a:ext>
                </a:extLst>
              </a:tr>
              <a:tr h="228600">
                <a:tc>
                  <a:txBody>
                    <a:bodyPr/>
                    <a:lstStyle/>
                    <a:p>
                      <a:pPr algn="ctr" fontAlgn="b"/>
                      <a:r>
                        <a:rPr lang="en-US" sz="1800" b="1" u="none" strike="noStrike" dirty="0">
                          <a:effectLst/>
                        </a:rPr>
                        <a:t>TX</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6/14/2016 20:06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22:56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329283</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491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8314.47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91.18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2.53%</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53766721"/>
                  </a:ext>
                </a:extLst>
              </a:tr>
              <a:tr h="228600">
                <a:tc>
                  <a:txBody>
                    <a:bodyPr/>
                    <a:lstStyle/>
                    <a:p>
                      <a:pPr algn="ctr" fontAlgn="b"/>
                      <a:r>
                        <a:rPr lang="en-US" sz="1800" b="1" u="none" strike="noStrike" dirty="0">
                          <a:effectLst/>
                        </a:rPr>
                        <a:t>FL</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6/14/2016 19:31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20:22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258125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460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5672.4</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75.32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2.20%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9095315"/>
                  </a:ext>
                </a:extLst>
              </a:tr>
              <a:tr h="228600">
                <a:tc>
                  <a:txBody>
                    <a:bodyPr/>
                    <a:lstStyle/>
                    <a:p>
                      <a:pPr algn="ctr" fontAlgn="b"/>
                      <a:r>
                        <a:rPr lang="en-US" sz="1800" b="1" u="none" strike="noStrike" dirty="0">
                          <a:effectLst/>
                        </a:rPr>
                        <a:t>S1</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2/15/2016 17:22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6/29/2020 20:50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29863</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441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093418"/>
                  </a:ext>
                </a:extLst>
              </a:tr>
              <a:tr h="228600">
                <a:tc>
                  <a:txBody>
                    <a:bodyPr/>
                    <a:lstStyle/>
                    <a:p>
                      <a:pPr algn="ctr" fontAlgn="b"/>
                      <a:r>
                        <a:rPr lang="en-US" sz="1800" b="1" u="none" strike="noStrike" dirty="0">
                          <a:effectLst/>
                        </a:rPr>
                        <a:t>S2</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2/8/2016 5:56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22:52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2374835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4075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476553.6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690.33</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20.07%</a:t>
                      </a:r>
                      <a:endParaRPr lang="en-US" sz="1600" b="0" i="0" u="none" strike="noStrike" dirty="0">
                        <a:solidFill>
                          <a:srgbClr val="000000"/>
                        </a:solidFill>
                        <a:effectLst/>
                        <a:latin typeface="Calibri" panose="020F0502020204030204" pitchFamily="34" charset="0"/>
                      </a:endParaRPr>
                    </a:p>
                  </a:txBody>
                  <a:tcPr marL="7620" marR="7620" marT="7620" marB="0" anchor="b">
                    <a:solidFill>
                      <a:srgbClr val="FB4F78"/>
                    </a:solidFill>
                  </a:tcPr>
                </a:tc>
                <a:extLst>
                  <a:ext uri="{0D108BD9-81ED-4DB2-BD59-A6C34878D82A}">
                    <a16:rowId xmlns:a16="http://schemas.microsoft.com/office/drawing/2014/main" val="4025758000"/>
                  </a:ext>
                </a:extLst>
              </a:tr>
              <a:tr h="228600">
                <a:tc>
                  <a:txBody>
                    <a:bodyPr/>
                    <a:lstStyle/>
                    <a:p>
                      <a:pPr algn="ctr" fontAlgn="b"/>
                      <a:r>
                        <a:rPr lang="en-US" sz="1800" b="1" u="none" strike="noStrike" dirty="0">
                          <a:effectLst/>
                        </a:rPr>
                        <a:t>S3</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2/8/2016 0:37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23:18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1001427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1287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27117.46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164.67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2.71%</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3368549"/>
                  </a:ext>
                </a:extLst>
              </a:tr>
              <a:tr h="228600">
                <a:tc>
                  <a:txBody>
                    <a:bodyPr/>
                    <a:lstStyle/>
                    <a:p>
                      <a:pPr algn="ctr" fontAlgn="b"/>
                      <a:r>
                        <a:rPr lang="en-US" sz="1800" b="1" u="none" strike="noStrike" dirty="0">
                          <a:effectLst/>
                        </a:rPr>
                        <a:t>S4</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2/8/2016 21:00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22:20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112519</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2288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942.59</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30.7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0.84%</a:t>
                      </a:r>
                      <a:endParaRPr lang="en-US" sz="1600" b="0" i="0" u="none" strike="noStrike" dirty="0">
                        <a:solidFill>
                          <a:srgbClr val="000000"/>
                        </a:solidFill>
                        <a:effectLst/>
                        <a:latin typeface="Calibri" panose="020F0502020204030204" pitchFamily="34" charset="0"/>
                      </a:endParaRPr>
                    </a:p>
                  </a:txBody>
                  <a:tcPr marL="7620" marR="7620" marT="7620" marB="0" anchor="b">
                    <a:solidFill>
                      <a:srgbClr val="92D050"/>
                    </a:solidFill>
                  </a:tcPr>
                </a:tc>
                <a:extLst>
                  <a:ext uri="{0D108BD9-81ED-4DB2-BD59-A6C34878D82A}">
                    <a16:rowId xmlns:a16="http://schemas.microsoft.com/office/drawing/2014/main" val="687383754"/>
                  </a:ext>
                </a:extLst>
              </a:tr>
            </a:tbl>
          </a:graphicData>
        </a:graphic>
      </p:graphicFrame>
    </p:spTree>
    <p:extLst>
      <p:ext uri="{BB962C8B-B14F-4D97-AF65-F5344CB8AC3E}">
        <p14:creationId xmlns:p14="http://schemas.microsoft.com/office/powerpoint/2010/main" val="1167742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Naïve Bayes</a:t>
            </a:r>
            <a:br>
              <a:rPr lang="en-US" sz="4000" dirty="0">
                <a:solidFill>
                  <a:schemeClr val="accent1"/>
                </a:solidFill>
              </a:rPr>
            </a:br>
            <a:r>
              <a:rPr lang="en-US" sz="2000" b="0" i="0" u="none" strike="noStrike" dirty="0">
                <a:solidFill>
                  <a:srgbClr val="000000"/>
                </a:solidFill>
                <a:effectLst/>
                <a:latin typeface="Calibri Light" panose="020F0302020204030204" pitchFamily="34" charset="0"/>
              </a:rPr>
              <a:t>US Traffic Accident Dataset:</a:t>
            </a:r>
            <a:endParaRPr lang="en-US" sz="2000" dirty="0">
              <a:solidFill>
                <a:schemeClr val="accent1"/>
              </a:solidFill>
            </a:endParaRP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58" y="1793289"/>
            <a:ext cx="7025641" cy="4260039"/>
          </a:xfrm>
        </p:spPr>
        <p:txBody>
          <a:bodyPr>
            <a:normAutofit/>
          </a:bodyPr>
          <a:lstStyle/>
          <a:p>
            <a:pPr lvl="1"/>
            <a:r>
              <a:rPr lang="en-US" sz="1800" b="1" dirty="0">
                <a:latin typeface="+mj-lt"/>
              </a:rPr>
              <a:t>Using Naïve Bayes Classifier to predict “Severity” of accidents  from a scale of 1 to 4 on the 2018 dataset </a:t>
            </a:r>
          </a:p>
          <a:p>
            <a:pPr lvl="2"/>
            <a:r>
              <a:rPr lang="en-US" sz="1400" dirty="0">
                <a:latin typeface="+mj-lt"/>
              </a:rPr>
              <a:t>Severity = </a:t>
            </a:r>
            <a:r>
              <a:rPr lang="en-US" sz="1400" b="1" dirty="0">
                <a:latin typeface="+mj-lt"/>
              </a:rPr>
              <a:t>1</a:t>
            </a:r>
            <a:r>
              <a:rPr lang="en-US" sz="1400" dirty="0">
                <a:latin typeface="+mj-lt"/>
              </a:rPr>
              <a:t> minor fender bender</a:t>
            </a:r>
          </a:p>
          <a:p>
            <a:pPr lvl="2"/>
            <a:r>
              <a:rPr lang="en-US" sz="1400" dirty="0">
                <a:latin typeface="+mj-lt"/>
              </a:rPr>
              <a:t>Severity = </a:t>
            </a:r>
            <a:r>
              <a:rPr lang="en-US" sz="1400" b="1" dirty="0">
                <a:latin typeface="+mj-lt"/>
              </a:rPr>
              <a:t>4</a:t>
            </a:r>
            <a:r>
              <a:rPr lang="en-US" sz="1400" dirty="0">
                <a:latin typeface="+mj-lt"/>
              </a:rPr>
              <a:t> major crash incident</a:t>
            </a:r>
          </a:p>
          <a:p>
            <a:pPr lvl="1"/>
            <a:r>
              <a:rPr lang="en-US" sz="1800" b="1" dirty="0">
                <a:latin typeface="+mj-lt"/>
              </a:rPr>
              <a:t>Significant Variables (12/49)</a:t>
            </a:r>
          </a:p>
          <a:p>
            <a:pPr lvl="2"/>
            <a:r>
              <a:rPr lang="en-US" sz="1400" dirty="0">
                <a:solidFill>
                  <a:srgbClr val="00B0F0"/>
                </a:solidFill>
                <a:latin typeface="+mj-lt"/>
              </a:rPr>
              <a:t>Severity (Label)</a:t>
            </a:r>
          </a:p>
          <a:p>
            <a:pPr lvl="2"/>
            <a:r>
              <a:rPr lang="en-US" sz="1400" dirty="0">
                <a:latin typeface="+mj-lt"/>
              </a:rPr>
              <a:t>Temperature</a:t>
            </a:r>
          </a:p>
          <a:p>
            <a:pPr lvl="2"/>
            <a:r>
              <a:rPr lang="en-US" sz="1400" dirty="0">
                <a:latin typeface="+mj-lt"/>
              </a:rPr>
              <a:t>Wind Chill/Wind Speed</a:t>
            </a:r>
          </a:p>
          <a:p>
            <a:pPr lvl="2"/>
            <a:r>
              <a:rPr lang="en-US" sz="1400" dirty="0">
                <a:latin typeface="+mj-lt"/>
              </a:rPr>
              <a:t>Humidity</a:t>
            </a:r>
          </a:p>
          <a:p>
            <a:pPr lvl="2"/>
            <a:r>
              <a:rPr lang="en-US" sz="1400" dirty="0">
                <a:latin typeface="+mj-lt"/>
              </a:rPr>
              <a:t>Air Pressure</a:t>
            </a:r>
          </a:p>
          <a:p>
            <a:pPr lvl="2"/>
            <a:r>
              <a:rPr lang="en-US" sz="1400" dirty="0">
                <a:latin typeface="+mj-lt"/>
              </a:rPr>
              <a:t>Visibility</a:t>
            </a:r>
          </a:p>
          <a:p>
            <a:pPr lvl="2"/>
            <a:r>
              <a:rPr lang="en-US" sz="1400" dirty="0">
                <a:latin typeface="+mj-lt"/>
              </a:rPr>
              <a:t>Speed bumps present?</a:t>
            </a:r>
          </a:p>
          <a:p>
            <a:pPr lvl="2"/>
            <a:r>
              <a:rPr lang="en-US" sz="1400" dirty="0">
                <a:latin typeface="+mj-lt"/>
              </a:rPr>
              <a:t>Crossroad</a:t>
            </a:r>
          </a:p>
          <a:p>
            <a:pPr lvl="2"/>
            <a:r>
              <a:rPr lang="en-US" sz="1400" dirty="0">
                <a:latin typeface="+mj-lt"/>
              </a:rPr>
              <a:t>Roundabout</a:t>
            </a:r>
          </a:p>
          <a:p>
            <a:pPr lvl="2"/>
            <a:r>
              <a:rPr lang="en-US" sz="1400" dirty="0">
                <a:latin typeface="+mj-lt"/>
              </a:rPr>
              <a:t>Stop Sign</a:t>
            </a:r>
          </a:p>
          <a:p>
            <a:pPr lvl="2"/>
            <a:r>
              <a:rPr lang="en-US" sz="1400" dirty="0">
                <a:latin typeface="+mj-lt"/>
              </a:rPr>
              <a:t>Sunset/sunrise</a:t>
            </a:r>
          </a:p>
          <a:p>
            <a:pPr lvl="2"/>
            <a:endParaRPr lang="en-US" sz="1400" dirty="0"/>
          </a:p>
          <a:p>
            <a:pPr lvl="2"/>
            <a:endParaRPr lang="en-US" sz="1400" dirty="0"/>
          </a:p>
          <a:p>
            <a:pPr lvl="1"/>
            <a:endParaRPr lang="en-US" sz="18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7299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Naïve Bayes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58" y="1793289"/>
            <a:ext cx="7025641" cy="4260039"/>
          </a:xfrm>
        </p:spPr>
        <p:txBody>
          <a:bodyPr>
            <a:normAutofit/>
          </a:bodyPr>
          <a:lstStyle/>
          <a:p>
            <a:pPr lvl="1"/>
            <a:r>
              <a:rPr lang="en-US" sz="1800" dirty="0">
                <a:latin typeface="+mj-lt"/>
              </a:rPr>
              <a:t>Accuracies: 8% ~ 11% </a:t>
            </a:r>
          </a:p>
          <a:p>
            <a:pPr lvl="1"/>
            <a:r>
              <a:rPr lang="en-US" sz="1800" dirty="0">
                <a:latin typeface="+mj-lt"/>
              </a:rPr>
              <a:t>Training set: 12k records</a:t>
            </a:r>
          </a:p>
          <a:p>
            <a:pPr lvl="1"/>
            <a:r>
              <a:rPr lang="en-US" sz="1800" dirty="0">
                <a:latin typeface="+mj-lt"/>
              </a:rPr>
              <a:t>Severity = 1 removed due to low count</a:t>
            </a:r>
          </a:p>
          <a:p>
            <a:pPr lvl="1"/>
            <a:r>
              <a:rPr lang="en-US" sz="1800" dirty="0">
                <a:latin typeface="+mj-lt"/>
              </a:rPr>
              <a:t>Normalized</a:t>
            </a:r>
          </a:p>
          <a:p>
            <a:pPr lvl="2"/>
            <a:endParaRPr lang="en-US" sz="1400" dirty="0"/>
          </a:p>
          <a:p>
            <a:pPr lvl="2"/>
            <a:endParaRPr lang="en-US" sz="1400" dirty="0"/>
          </a:p>
          <a:p>
            <a:pPr lvl="1"/>
            <a:endParaRPr lang="en-US" sz="18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5" name="Picture 4">
            <a:extLst>
              <a:ext uri="{FF2B5EF4-FFF2-40B4-BE49-F238E27FC236}">
                <a16:creationId xmlns:a16="http://schemas.microsoft.com/office/drawing/2014/main" id="{7ADB6E10-FCAD-4AAF-BC8F-01237FCA614A}"/>
              </a:ext>
            </a:extLst>
          </p:cNvPr>
          <p:cNvPicPr>
            <a:picLocks noChangeAspect="1"/>
          </p:cNvPicPr>
          <p:nvPr/>
        </p:nvPicPr>
        <p:blipFill>
          <a:blip r:embed="rId3"/>
          <a:stretch>
            <a:fillRect/>
          </a:stretch>
        </p:blipFill>
        <p:spPr>
          <a:xfrm>
            <a:off x="5494223" y="3034237"/>
            <a:ext cx="5914769" cy="3395932"/>
          </a:xfrm>
          <a:prstGeom prst="rect">
            <a:avLst/>
          </a:prstGeom>
        </p:spPr>
      </p:pic>
    </p:spTree>
    <p:extLst>
      <p:ext uri="{BB962C8B-B14F-4D97-AF65-F5344CB8AC3E}">
        <p14:creationId xmlns:p14="http://schemas.microsoft.com/office/powerpoint/2010/main" val="1409975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Naïve Bayes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1993902" y="1793289"/>
            <a:ext cx="4465249" cy="4260039"/>
          </a:xfrm>
        </p:spPr>
        <p:txBody>
          <a:bodyPr>
            <a:normAutofit/>
          </a:bodyPr>
          <a:lstStyle/>
          <a:p>
            <a:pPr lvl="1"/>
            <a:r>
              <a:rPr lang="en-US" sz="1800" dirty="0">
                <a:latin typeface="+mj-lt"/>
              </a:rPr>
              <a:t>Increasing the volume of training data</a:t>
            </a:r>
          </a:p>
          <a:p>
            <a:pPr lvl="1"/>
            <a:r>
              <a:rPr lang="en-US" sz="1800" dirty="0">
                <a:latin typeface="+mj-lt"/>
              </a:rPr>
              <a:t>Accuracies: </a:t>
            </a:r>
            <a:r>
              <a:rPr lang="en-US" sz="1800" b="1" dirty="0">
                <a:latin typeface="+mj-lt"/>
              </a:rPr>
              <a:t>39% ~ 41% </a:t>
            </a:r>
          </a:p>
          <a:p>
            <a:pPr lvl="1"/>
            <a:r>
              <a:rPr lang="en-US" sz="1800" dirty="0">
                <a:latin typeface="+mj-lt"/>
              </a:rPr>
              <a:t>Training set</a:t>
            </a:r>
            <a:r>
              <a:rPr lang="en-US" sz="1800" b="1" dirty="0">
                <a:latin typeface="+mj-lt"/>
              </a:rPr>
              <a:t>: 800k+ </a:t>
            </a:r>
            <a:r>
              <a:rPr lang="en-US" sz="1800" dirty="0">
                <a:latin typeface="+mj-lt"/>
              </a:rPr>
              <a:t>records</a:t>
            </a:r>
          </a:p>
          <a:p>
            <a:pPr lvl="1"/>
            <a:endParaRPr lang="en-US" sz="1800" dirty="0"/>
          </a:p>
          <a:p>
            <a:pPr lvl="1"/>
            <a:r>
              <a:rPr lang="en-US" sz="1800" b="1" dirty="0">
                <a:latin typeface="+mj-lt"/>
              </a:rPr>
              <a:t>Results:</a:t>
            </a:r>
          </a:p>
          <a:p>
            <a:pPr lvl="2"/>
            <a:r>
              <a:rPr lang="en-US" sz="1400" dirty="0">
                <a:latin typeface="+mj-lt"/>
              </a:rPr>
              <a:t>This type of analysis requires vast volume of data</a:t>
            </a:r>
          </a:p>
          <a:p>
            <a:pPr lvl="2"/>
            <a:r>
              <a:rPr lang="en-US" sz="1400" dirty="0">
                <a:latin typeface="+mj-lt"/>
              </a:rPr>
              <a:t>Algorithm runs very quickly compared to other models</a:t>
            </a:r>
          </a:p>
          <a:p>
            <a:pPr lvl="1"/>
            <a:endParaRPr lang="en-US" sz="1400" dirty="0"/>
          </a:p>
          <a:p>
            <a:pPr lvl="2"/>
            <a:endParaRPr lang="en-US" sz="1400" dirty="0"/>
          </a:p>
          <a:p>
            <a:pPr lvl="2"/>
            <a:endParaRPr lang="en-US" sz="1400" dirty="0"/>
          </a:p>
          <a:p>
            <a:pPr lvl="1"/>
            <a:endParaRPr lang="en-US" sz="18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1604308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Naïve Bayes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58" y="1793289"/>
            <a:ext cx="7025641" cy="4260039"/>
          </a:xfrm>
        </p:spPr>
        <p:txBody>
          <a:bodyPr>
            <a:normAutofit/>
          </a:bodyPr>
          <a:lstStyle/>
          <a:p>
            <a:pPr lvl="1"/>
            <a:r>
              <a:rPr lang="en-US" sz="1800" b="1" dirty="0">
                <a:latin typeface="+mj-lt"/>
              </a:rPr>
              <a:t>Prediction </a:t>
            </a:r>
          </a:p>
          <a:p>
            <a:pPr lvl="2"/>
            <a:r>
              <a:rPr lang="en-US" sz="1400" dirty="0">
                <a:latin typeface="+mj-lt"/>
              </a:rPr>
              <a:t>Points to numerous areas</a:t>
            </a:r>
          </a:p>
          <a:p>
            <a:pPr lvl="1"/>
            <a:r>
              <a:rPr lang="en-US" sz="1800" b="1" dirty="0">
                <a:latin typeface="+mj-lt"/>
              </a:rPr>
              <a:t>County Road</a:t>
            </a:r>
          </a:p>
          <a:p>
            <a:pPr lvl="2"/>
            <a:r>
              <a:rPr lang="en-US" sz="1400" dirty="0">
                <a:latin typeface="+mj-lt"/>
              </a:rPr>
              <a:t>Long narrow roads</a:t>
            </a:r>
          </a:p>
          <a:p>
            <a:pPr lvl="2"/>
            <a:r>
              <a:rPr lang="en-US" sz="1400" dirty="0">
                <a:latin typeface="+mj-lt"/>
              </a:rPr>
              <a:t>Very sparse speed limit signs</a:t>
            </a:r>
          </a:p>
          <a:p>
            <a:pPr lvl="2"/>
            <a:r>
              <a:rPr lang="en-US" sz="1400" dirty="0">
                <a:latin typeface="+mj-lt"/>
              </a:rPr>
              <a:t>Easy to go off road (especially at night time)</a:t>
            </a:r>
          </a:p>
          <a:p>
            <a:pPr lvl="2"/>
            <a:r>
              <a:rPr lang="en-US" sz="1400" dirty="0">
                <a:latin typeface="+mj-lt"/>
              </a:rPr>
              <a:t>Prone to street racers</a:t>
            </a:r>
          </a:p>
          <a:p>
            <a:pPr lvl="1"/>
            <a:r>
              <a:rPr lang="en-US" sz="1800" b="1" dirty="0">
                <a:latin typeface="+mj-lt"/>
              </a:rPr>
              <a:t>Recommendation:</a:t>
            </a:r>
          </a:p>
          <a:p>
            <a:pPr lvl="2"/>
            <a:r>
              <a:rPr lang="en-US" sz="1400" dirty="0">
                <a:latin typeface="+mj-lt"/>
              </a:rPr>
              <a:t>Street lamps</a:t>
            </a:r>
          </a:p>
          <a:p>
            <a:pPr lvl="2"/>
            <a:r>
              <a:rPr lang="en-US" sz="1400" dirty="0">
                <a:latin typeface="+mj-lt"/>
              </a:rPr>
              <a:t>Speed limit warning lights</a:t>
            </a:r>
          </a:p>
          <a:p>
            <a:pPr lvl="2"/>
            <a:r>
              <a:rPr lang="en-US" sz="1400" dirty="0">
                <a:latin typeface="+mj-lt"/>
              </a:rPr>
              <a:t>Speed detection (Radar) signs</a:t>
            </a:r>
          </a:p>
          <a:p>
            <a:pPr lvl="2"/>
            <a:r>
              <a:rPr lang="en-US" sz="1400" dirty="0">
                <a:latin typeface="+mj-lt"/>
              </a:rPr>
              <a:t>Widen the road</a:t>
            </a:r>
          </a:p>
          <a:p>
            <a:pPr lvl="3"/>
            <a:r>
              <a:rPr lang="en-US" sz="1200" dirty="0">
                <a:latin typeface="+mj-lt"/>
              </a:rPr>
              <a:t>Costly</a:t>
            </a:r>
          </a:p>
          <a:p>
            <a:pPr lvl="2"/>
            <a:endParaRPr lang="en-US" sz="1400" dirty="0"/>
          </a:p>
          <a:p>
            <a:pPr lvl="2"/>
            <a:endParaRPr lang="en-US" sz="1400" dirty="0"/>
          </a:p>
          <a:p>
            <a:pPr lvl="2"/>
            <a:endParaRPr lang="en-US" sz="1400" dirty="0"/>
          </a:p>
          <a:p>
            <a:pPr lvl="2"/>
            <a:endParaRPr lang="en-US" sz="1400" dirty="0"/>
          </a:p>
          <a:p>
            <a:pPr lvl="2"/>
            <a:endParaRPr lang="en-US" sz="1400" dirty="0"/>
          </a:p>
          <a:p>
            <a:pPr lvl="2"/>
            <a:endParaRPr lang="en-US" sz="1400" dirty="0"/>
          </a:p>
          <a:p>
            <a:pPr lvl="1"/>
            <a:endParaRPr lang="en-US" sz="18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257602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Problem Statement</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r>
              <a:rPr lang="en-US" sz="1800" b="0" i="0" u="none" strike="noStrike" dirty="0">
                <a:solidFill>
                  <a:srgbClr val="000000"/>
                </a:solidFill>
                <a:effectLst/>
                <a:latin typeface="Calibri Light" panose="020F0302020204030204" pitchFamily="34" charset="0"/>
              </a:rPr>
              <a:t>This project aims to identify factors that play a significant role in accidents</a:t>
            </a:r>
          </a:p>
          <a:p>
            <a:r>
              <a:rPr lang="en-US" sz="1800" b="0" i="0" u="none" strike="noStrike" dirty="0">
                <a:solidFill>
                  <a:srgbClr val="000000"/>
                </a:solidFill>
                <a:effectLst/>
                <a:latin typeface="Calibri Light" panose="020F0302020204030204" pitchFamily="34" charset="0"/>
              </a:rPr>
              <a:t>The hope </a:t>
            </a:r>
            <a:r>
              <a:rPr lang="en-US" sz="1800" dirty="0">
                <a:solidFill>
                  <a:srgbClr val="000000"/>
                </a:solidFill>
                <a:latin typeface="Calibri Light" panose="020F0302020204030204" pitchFamily="34" charset="0"/>
              </a:rPr>
              <a:t>i</a:t>
            </a:r>
            <a:r>
              <a:rPr lang="en-US" sz="1800" b="0" i="0" u="none" strike="noStrike" dirty="0">
                <a:solidFill>
                  <a:srgbClr val="000000"/>
                </a:solidFill>
                <a:effectLst/>
                <a:latin typeface="Calibri Light" panose="020F0302020204030204" pitchFamily="34" charset="0"/>
              </a:rPr>
              <a:t>s that lives and property would be saved if steps are taken to combat each source of automobile incidents</a:t>
            </a:r>
          </a:p>
          <a:p>
            <a:r>
              <a:rPr lang="en-US" sz="1800" b="0" i="0" u="none" strike="noStrike" dirty="0">
                <a:solidFill>
                  <a:srgbClr val="000000"/>
                </a:solidFill>
                <a:effectLst/>
                <a:latin typeface="Calibri Light" panose="020F0302020204030204" pitchFamily="34" charset="0"/>
              </a:rPr>
              <a:t>These steps include: additional stop signs or traffic lights, additional investment in EMS services by local government, and additional patrols for certain areas or during times of severe weather</a:t>
            </a:r>
            <a:endParaRPr lang="en-US" sz="2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4127707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Weather as a Predictor</a:t>
            </a:r>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6090574" y="801866"/>
            <a:ext cx="5306084" cy="5230634"/>
          </a:xfrm>
        </p:spPr>
        <p:txBody>
          <a:bodyPr anchor="ctr">
            <a:normAutofit/>
          </a:bodyPr>
          <a:lstStyle/>
          <a:p>
            <a:pPr marL="457200" lvl="1" indent="0">
              <a:buNone/>
            </a:pPr>
            <a:r>
              <a:rPr lang="en-US" sz="2400" b="1" i="0" u="none" strike="noStrike" dirty="0">
                <a:solidFill>
                  <a:srgbClr val="000000"/>
                </a:solidFill>
                <a:effectLst/>
                <a:latin typeface="Calibri Light" panose="020F0302020204030204" pitchFamily="34" charset="0"/>
              </a:rPr>
              <a:t>US Traffic Accident Dataset:</a:t>
            </a:r>
          </a:p>
          <a:p>
            <a:pPr marL="457200" lvl="1" indent="0">
              <a:buNone/>
            </a:pPr>
            <a:endParaRPr lang="en-US" dirty="0">
              <a:solidFill>
                <a:srgbClr val="000000"/>
              </a:solidFill>
              <a:latin typeface="Calibri Light" panose="020F0302020204030204" pitchFamily="34" charset="0"/>
            </a:endParaRPr>
          </a:p>
          <a:p>
            <a:pPr lvl="1"/>
            <a:r>
              <a:rPr lang="en-US" dirty="0">
                <a:solidFill>
                  <a:srgbClr val="000000"/>
                </a:solidFill>
                <a:latin typeface="Calibri Light" panose="020F0302020204030204" pitchFamily="34" charset="0"/>
              </a:rPr>
              <a:t>Variables</a:t>
            </a:r>
          </a:p>
          <a:p>
            <a:pPr lvl="2"/>
            <a:r>
              <a:rPr lang="en-US" sz="2400" b="0" i="0" u="none" strike="noStrike" dirty="0">
                <a:solidFill>
                  <a:srgbClr val="000000"/>
                </a:solidFill>
                <a:effectLst/>
                <a:latin typeface="Calibri Light" panose="020F0302020204030204" pitchFamily="34" charset="0"/>
              </a:rPr>
              <a:t>Visibility</a:t>
            </a:r>
          </a:p>
          <a:p>
            <a:pPr lvl="2"/>
            <a:r>
              <a:rPr lang="en-US" sz="2400" dirty="0">
                <a:solidFill>
                  <a:srgbClr val="000000"/>
                </a:solidFill>
                <a:latin typeface="Calibri Light" panose="020F0302020204030204" pitchFamily="34" charset="0"/>
              </a:rPr>
              <a:t>Wind speed</a:t>
            </a:r>
          </a:p>
          <a:p>
            <a:pPr lvl="2"/>
            <a:r>
              <a:rPr lang="en-US" sz="2400" b="0" i="0" u="none" strike="noStrike" dirty="0">
                <a:solidFill>
                  <a:srgbClr val="000000"/>
                </a:solidFill>
                <a:effectLst/>
                <a:latin typeface="Calibri Light" panose="020F0302020204030204" pitchFamily="34" charset="0"/>
              </a:rPr>
              <a:t>Pressure</a:t>
            </a:r>
          </a:p>
          <a:p>
            <a:pPr lvl="2"/>
            <a:r>
              <a:rPr lang="en-US" sz="2400" dirty="0">
                <a:solidFill>
                  <a:srgbClr val="000000"/>
                </a:solidFill>
                <a:latin typeface="Calibri Light" panose="020F0302020204030204" pitchFamily="34" charset="0"/>
              </a:rPr>
              <a:t>Wind Direction</a:t>
            </a:r>
          </a:p>
          <a:p>
            <a:pPr lvl="2"/>
            <a:r>
              <a:rPr lang="en-US" sz="2400" b="0" i="0" u="none" strike="noStrike" dirty="0">
                <a:solidFill>
                  <a:srgbClr val="000000"/>
                </a:solidFill>
                <a:effectLst/>
                <a:latin typeface="Calibri Light" panose="020F0302020204030204" pitchFamily="34" charset="0"/>
              </a:rPr>
              <a:t>Temperature</a:t>
            </a:r>
          </a:p>
          <a:p>
            <a:pPr lvl="2"/>
            <a:r>
              <a:rPr lang="en-US" sz="2400" dirty="0">
                <a:solidFill>
                  <a:srgbClr val="000000"/>
                </a:solidFill>
                <a:latin typeface="Calibri Light" panose="020F0302020204030204" pitchFamily="34" charset="0"/>
              </a:rPr>
              <a:t>Wind Chill</a:t>
            </a:r>
            <a:endParaRPr lang="en-US" sz="2400" b="0" i="0" u="none" strike="noStrike" dirty="0">
              <a:solidFill>
                <a:srgbClr val="000000"/>
              </a:solidFill>
              <a:effectLst/>
              <a:latin typeface="Calibri Light" panose="020F0302020204030204" pitchFamily="34" charset="0"/>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3223844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E97C5-3211-4F74-8471-1A3305B040C7}"/>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sz="4800"/>
              <a:t>Correlation Matrix</a:t>
            </a:r>
          </a:p>
        </p:txBody>
      </p:sp>
      <p:sp>
        <p:nvSpPr>
          <p:cNvPr id="18" name="Rectangle 9">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70A89D8F-7499-4658-8492-945DEFD070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86" b="3"/>
          <a:stretch/>
        </p:blipFill>
        <p:spPr>
          <a:xfrm>
            <a:off x="951882" y="965595"/>
            <a:ext cx="5632217" cy="4808332"/>
          </a:xfrm>
          <a:prstGeom prst="rect">
            <a:avLst/>
          </a:prstGeom>
          <a:effectLst/>
        </p:spPr>
      </p:pic>
    </p:spTree>
    <p:extLst>
      <p:ext uri="{BB962C8B-B14F-4D97-AF65-F5344CB8AC3E}">
        <p14:creationId xmlns:p14="http://schemas.microsoft.com/office/powerpoint/2010/main" val="4183699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60EED-CBF9-48D2-A797-ADEB6998073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Can we predict severity with weather?</a:t>
            </a:r>
          </a:p>
        </p:txBody>
      </p:sp>
      <p:graphicFrame>
        <p:nvGraphicFramePr>
          <p:cNvPr id="20" name="Content Placeholder 3">
            <a:extLst>
              <a:ext uri="{FF2B5EF4-FFF2-40B4-BE49-F238E27FC236}">
                <a16:creationId xmlns:a16="http://schemas.microsoft.com/office/drawing/2014/main" id="{7F5D38B7-E953-4278-98DF-ADED670757F8}"/>
              </a:ext>
            </a:extLst>
          </p:cNvPr>
          <p:cNvGraphicFramePr>
            <a:graphicFrameLocks noGrp="1"/>
          </p:cNvGraphicFramePr>
          <p:nvPr>
            <p:ph idx="1"/>
          </p:nvPr>
        </p:nvGraphicFramePr>
        <p:xfrm>
          <a:off x="4777316" y="1250768"/>
          <a:ext cx="6780701" cy="4354136"/>
        </p:xfrm>
        <a:graphic>
          <a:graphicData uri="http://schemas.openxmlformats.org/drawingml/2006/table">
            <a:tbl>
              <a:tblPr firstRow="1" bandRow="1">
                <a:tableStyleId>{69012ECD-51FC-41F1-AA8D-1B2483CD663E}</a:tableStyleId>
              </a:tblPr>
              <a:tblGrid>
                <a:gridCol w="3271099">
                  <a:extLst>
                    <a:ext uri="{9D8B030D-6E8A-4147-A177-3AD203B41FA5}">
                      <a16:colId xmlns:a16="http://schemas.microsoft.com/office/drawing/2014/main" val="2253725833"/>
                    </a:ext>
                  </a:extLst>
                </a:gridCol>
                <a:gridCol w="3509602">
                  <a:extLst>
                    <a:ext uri="{9D8B030D-6E8A-4147-A177-3AD203B41FA5}">
                      <a16:colId xmlns:a16="http://schemas.microsoft.com/office/drawing/2014/main" val="385565808"/>
                    </a:ext>
                  </a:extLst>
                </a:gridCol>
              </a:tblGrid>
              <a:tr h="544267">
                <a:tc>
                  <a:txBody>
                    <a:bodyPr/>
                    <a:lstStyle/>
                    <a:p>
                      <a:pPr algn="ctr" fontAlgn="b"/>
                      <a:r>
                        <a:rPr lang="en-US" sz="2800" u="none" strike="noStrike">
                          <a:effectLst/>
                        </a:rPr>
                        <a:t>City:</a:t>
                      </a:r>
                      <a:endParaRPr lang="en-US" sz="2800" b="1" i="0" u="none" strike="noStrike">
                        <a:solidFill>
                          <a:srgbClr val="000000"/>
                        </a:solidFill>
                        <a:effectLst/>
                        <a:latin typeface="Calibri" panose="020F0502020204030204" pitchFamily="34" charset="0"/>
                      </a:endParaRPr>
                    </a:p>
                  </a:txBody>
                  <a:tcPr marL="24254" marR="24254" marT="24254" marB="0" anchor="b"/>
                </a:tc>
                <a:tc>
                  <a:txBody>
                    <a:bodyPr/>
                    <a:lstStyle/>
                    <a:p>
                      <a:pPr algn="ctr" fontAlgn="b"/>
                      <a:r>
                        <a:rPr lang="en-US" sz="2800" u="none" strike="noStrike">
                          <a:effectLst/>
                        </a:rPr>
                        <a:t>Adjusted R-Squared</a:t>
                      </a:r>
                      <a:endParaRPr lang="en-US" sz="2800" b="1"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321303882"/>
                  </a:ext>
                </a:extLst>
              </a:tr>
              <a:tr h="544267">
                <a:tc>
                  <a:txBody>
                    <a:bodyPr/>
                    <a:lstStyle/>
                    <a:p>
                      <a:pPr algn="l" fontAlgn="b"/>
                      <a:r>
                        <a:rPr lang="en-US" sz="2800" u="none" strike="noStrike">
                          <a:effectLst/>
                        </a:rPr>
                        <a:t>Syracuse, NY</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0.057</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669896389"/>
                  </a:ext>
                </a:extLst>
              </a:tr>
              <a:tr h="544267">
                <a:tc>
                  <a:txBody>
                    <a:bodyPr/>
                    <a:lstStyle/>
                    <a:p>
                      <a:pPr algn="l" fontAlgn="b"/>
                      <a:r>
                        <a:rPr lang="en-US" sz="2800" u="none" strike="noStrike">
                          <a:effectLst/>
                        </a:rPr>
                        <a:t>Buffalo, NY</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-0.003</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4261025523"/>
                  </a:ext>
                </a:extLst>
              </a:tr>
              <a:tr h="544267">
                <a:tc>
                  <a:txBody>
                    <a:bodyPr/>
                    <a:lstStyle/>
                    <a:p>
                      <a:pPr algn="l" fontAlgn="b"/>
                      <a:r>
                        <a:rPr lang="en-US" sz="2800" u="none" strike="noStrike">
                          <a:effectLst/>
                        </a:rPr>
                        <a:t>San Francisco, CA</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-0.002</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030552591"/>
                  </a:ext>
                </a:extLst>
              </a:tr>
              <a:tr h="544267">
                <a:tc>
                  <a:txBody>
                    <a:bodyPr/>
                    <a:lstStyle/>
                    <a:p>
                      <a:pPr algn="l" fontAlgn="b"/>
                      <a:r>
                        <a:rPr lang="en-US" sz="2800" u="none" strike="noStrike">
                          <a:effectLst/>
                        </a:rPr>
                        <a:t>Houston, TX</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0.016</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1255672703"/>
                  </a:ext>
                </a:extLst>
              </a:tr>
              <a:tr h="544267">
                <a:tc>
                  <a:txBody>
                    <a:bodyPr/>
                    <a:lstStyle/>
                    <a:p>
                      <a:pPr algn="l" fontAlgn="b"/>
                      <a:r>
                        <a:rPr lang="en-US" sz="2800" u="none" strike="noStrike">
                          <a:effectLst/>
                        </a:rPr>
                        <a:t>Raleigh, NC</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0.035</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88221162"/>
                  </a:ext>
                </a:extLst>
              </a:tr>
              <a:tr h="544267">
                <a:tc>
                  <a:txBody>
                    <a:bodyPr/>
                    <a:lstStyle/>
                    <a:p>
                      <a:pPr algn="l" fontAlgn="b"/>
                      <a:r>
                        <a:rPr lang="en-US" sz="2800" u="none" strike="noStrike">
                          <a:effectLst/>
                        </a:rPr>
                        <a:t>Chicago, IL</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0.019</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1156277393"/>
                  </a:ext>
                </a:extLst>
              </a:tr>
              <a:tr h="544267">
                <a:tc>
                  <a:txBody>
                    <a:bodyPr/>
                    <a:lstStyle/>
                    <a:p>
                      <a:pPr algn="l" fontAlgn="b"/>
                      <a:r>
                        <a:rPr lang="en-US" sz="2800" u="none" strike="noStrike">
                          <a:effectLst/>
                        </a:rPr>
                        <a:t>Amarillo, TX</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1</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230283495"/>
                  </a:ext>
                </a:extLst>
              </a:tr>
            </a:tbl>
          </a:graphicData>
        </a:graphic>
      </p:graphicFrame>
    </p:spTree>
    <p:extLst>
      <p:ext uri="{BB962C8B-B14F-4D97-AF65-F5344CB8AC3E}">
        <p14:creationId xmlns:p14="http://schemas.microsoft.com/office/powerpoint/2010/main" val="257839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4FF3A-3749-4B68-AB1B-B6F3DB389C16}"/>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a:t>Amarillo, Tx</a:t>
            </a: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AAE23B-53EF-465F-BEFC-FA53A868AB83}"/>
              </a:ext>
            </a:extLst>
          </p:cNvPr>
          <p:cNvPicPr>
            <a:picLocks noChangeAspect="1"/>
          </p:cNvPicPr>
          <p:nvPr/>
        </p:nvPicPr>
        <p:blipFill rotWithShape="1">
          <a:blip r:embed="rId2">
            <a:extLst>
              <a:ext uri="{28A0092B-C50C-407E-A947-70E740481C1C}">
                <a14:useLocalDpi xmlns:a14="http://schemas.microsoft.com/office/drawing/2010/main" val="0"/>
              </a:ext>
            </a:extLst>
          </a:blip>
          <a:srcRect t="9247" r="1" b="8313"/>
          <a:stretch/>
        </p:blipFill>
        <p:spPr>
          <a:xfrm>
            <a:off x="733507" y="666728"/>
            <a:ext cx="5536001" cy="5465791"/>
          </a:xfrm>
          <a:prstGeom prst="rect">
            <a:avLst/>
          </a:prstGeom>
        </p:spPr>
      </p:pic>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5814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E2994-C8D7-4DE4-86FE-61DD8A36EDE1}"/>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a:t>Buffalo, NY</a:t>
            </a:r>
          </a:p>
        </p:txBody>
      </p:sp>
      <p:sp>
        <p:nvSpPr>
          <p:cNvPr id="12" name="Rectangle 1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radar chart&#10;&#10;Description automatically generated">
            <a:extLst>
              <a:ext uri="{FF2B5EF4-FFF2-40B4-BE49-F238E27FC236}">
                <a16:creationId xmlns:a16="http://schemas.microsoft.com/office/drawing/2014/main" id="{16C96DE7-F0AE-449A-900B-F40EA0A74A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116" r="-2" b="3909"/>
          <a:stretch/>
        </p:blipFill>
        <p:spPr>
          <a:xfrm>
            <a:off x="733507" y="666728"/>
            <a:ext cx="5536001" cy="5465791"/>
          </a:xfrm>
          <a:prstGeom prst="rect">
            <a:avLst/>
          </a:prstGeom>
        </p:spPr>
      </p:pic>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1794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00FE3-10E2-4E1E-817E-D5232318F552}"/>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NY Accidents By Month</a:t>
            </a:r>
          </a:p>
        </p:txBody>
      </p:sp>
      <p:sp>
        <p:nvSpPr>
          <p:cNvPr id="2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A201984F-4D49-423E-9672-D3F2FF7783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87" r="-1" b="-1"/>
          <a:stretch/>
        </p:blipFill>
        <p:spPr>
          <a:xfrm>
            <a:off x="976251" y="942538"/>
            <a:ext cx="7163222" cy="4808332"/>
          </a:xfrm>
          <a:prstGeom prst="rect">
            <a:avLst/>
          </a:prstGeom>
          <a:effectLst/>
        </p:spPr>
      </p:pic>
    </p:spTree>
    <p:extLst>
      <p:ext uri="{BB962C8B-B14F-4D97-AF65-F5344CB8AC3E}">
        <p14:creationId xmlns:p14="http://schemas.microsoft.com/office/powerpoint/2010/main" val="2825334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CCD083-8DBD-4CE3-BEA2-9B5BEDF2671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Texas Accidents By Month</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928B1011-5C04-49A1-9741-F276AE789B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73" r="-1" b="213"/>
          <a:stretch/>
        </p:blipFill>
        <p:spPr>
          <a:xfrm>
            <a:off x="976251" y="942538"/>
            <a:ext cx="7163222" cy="4808332"/>
          </a:xfrm>
          <a:prstGeom prst="rect">
            <a:avLst/>
          </a:prstGeom>
          <a:effectLst/>
        </p:spPr>
      </p:pic>
    </p:spTree>
    <p:extLst>
      <p:ext uri="{BB962C8B-B14F-4D97-AF65-F5344CB8AC3E}">
        <p14:creationId xmlns:p14="http://schemas.microsoft.com/office/powerpoint/2010/main" val="1533532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CDAB19-DCAC-4F2D-B3B7-F5F05D2B4248}"/>
              </a:ext>
            </a:extLst>
          </p:cNvPr>
          <p:cNvSpPr>
            <a:spLocks noGrp="1"/>
          </p:cNvSpPr>
          <p:nvPr>
            <p:ph type="title"/>
          </p:nvPr>
        </p:nvSpPr>
        <p:spPr>
          <a:xfrm>
            <a:off x="863029" y="1012004"/>
            <a:ext cx="3416158" cy="4795408"/>
          </a:xfrm>
        </p:spPr>
        <p:txBody>
          <a:bodyPr>
            <a:normAutofit/>
          </a:bodyPr>
          <a:lstStyle/>
          <a:p>
            <a:r>
              <a:rPr lang="en-US" sz="4100">
                <a:solidFill>
                  <a:srgbClr val="FFFFFF"/>
                </a:solidFill>
              </a:rPr>
              <a:t>Why Unpredictable?</a:t>
            </a:r>
          </a:p>
        </p:txBody>
      </p:sp>
      <p:graphicFrame>
        <p:nvGraphicFramePr>
          <p:cNvPr id="5" name="Content Placeholder 2">
            <a:extLst>
              <a:ext uri="{FF2B5EF4-FFF2-40B4-BE49-F238E27FC236}">
                <a16:creationId xmlns:a16="http://schemas.microsoft.com/office/drawing/2014/main" id="{607A4914-EF51-4C02-A296-091CAFBE49E4}"/>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4266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Recommendations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fontScale="85000" lnSpcReduction="20000"/>
          </a:bodyPr>
          <a:lstStyle/>
          <a:p>
            <a:pPr marL="342900" indent="-342900">
              <a:lnSpc>
                <a:spcPct val="120000"/>
              </a:lnSpc>
              <a:buFont typeface="+mj-lt"/>
              <a:buAutoNum type="arabicPeriod"/>
            </a:pPr>
            <a:r>
              <a:rPr lang="en-US" sz="1800" dirty="0">
                <a:solidFill>
                  <a:prstClr val="black"/>
                </a:solidFill>
                <a:latin typeface="Calibri Light" panose="020F0302020204030204" pitchFamily="34" charset="0"/>
                <a:cs typeface="Calibri Light" panose="020F0302020204030204" pitchFamily="34" charset="0"/>
              </a:rPr>
              <a:t>Invest in advertising to reduce traffic fatalities by targeting the self-interest of drunk drivers</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Further investigation needed for severities spikes, anomalies, quality of accident description in reports, and data quality issues from specific analyses in the 2020 traffic accident data</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Promote pedestrian awareness for possible injury during daytime by drivers otherwise driving sober</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Besides critical fields and the quality of data, a vast volume of data is also needed for certain models to increase prediction accuracy rate</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Installation of street lamps, speed limit warning signs, and radar based speed displays on county roads</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Additional research into efficacy of different road constructions , rules, and regulations in preventing the most severe accidents</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Build other models to deeply investigate severity levels 2 &amp; 3 to provide recommendations to bring the accidents numbers down</a:t>
            </a:r>
          </a:p>
          <a:p>
            <a:pPr>
              <a:lnSpc>
                <a:spcPct val="100000"/>
              </a:lnSpc>
              <a:spcBef>
                <a:spcPts val="0"/>
              </a:spcBef>
              <a:defRPr/>
            </a:pPr>
            <a:endParaRPr lang="en-US" sz="1800" dirty="0">
              <a:solidFill>
                <a:prstClr val="black"/>
              </a:solidFill>
              <a:latin typeface="Calibri Light" panose="020F0302020204030204" pitchFamily="34" charset="0"/>
              <a:cs typeface="Calibri Light" panose="020F0302020204030204" pitchFamily="34" charset="0"/>
            </a:endParaRPr>
          </a:p>
          <a:p>
            <a:pPr marL="457200" lvl="1" indent="0">
              <a:buNone/>
            </a:pPr>
            <a:endParaRPr lang="en-US" sz="1600" dirty="0">
              <a:effectLst>
                <a:outerShdw blurRad="38100" dist="38100" dir="2700000" algn="tl">
                  <a:srgbClr val="000000">
                    <a:alpha val="43137"/>
                  </a:srgbClr>
                </a:outerShdw>
              </a:effectLst>
              <a:latin typeface="Calibri Light" panose="020F0302020204030204" pitchFamily="34" charset="0"/>
            </a:endParaRPr>
          </a:p>
          <a:p>
            <a:pPr lvl="1"/>
            <a:endParaRPr lang="en-US" sz="1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2432159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Thank You</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marL="457200" lvl="1" indent="0">
              <a:buNone/>
            </a:pPr>
            <a:r>
              <a:rPr lang="en-US" sz="1500" dirty="0"/>
              <a:t>US traffic accidents compiled from traffic monitoring services</a:t>
            </a:r>
          </a:p>
          <a:p>
            <a:pPr marL="457200" lvl="1" indent="0">
              <a:buNone/>
            </a:pPr>
            <a:r>
              <a:rPr lang="en-US" sz="1500" dirty="0">
                <a:hlinkClick r:id="rId2"/>
              </a:rPr>
              <a:t>https://www.kaggle.com/sobhanmoosavi/us-accidents</a:t>
            </a:r>
            <a:endParaRPr lang="en-US" sz="1500" dirty="0"/>
          </a:p>
          <a:p>
            <a:pPr marL="457200" lvl="1" indent="0">
              <a:buNone/>
            </a:pPr>
            <a:endParaRPr lang="en-US" sz="1500" dirty="0"/>
          </a:p>
          <a:p>
            <a:pPr marL="457200" lvl="1" indent="0">
              <a:buNone/>
            </a:pPr>
            <a:r>
              <a:rPr lang="en-US" sz="1500" dirty="0"/>
              <a:t>US Department of Transportation - National Highway Traffic Safety Administration (NHTSA) 2018 Fatalities</a:t>
            </a:r>
          </a:p>
          <a:p>
            <a:pPr marL="457200" lvl="1" indent="0">
              <a:buNone/>
            </a:pPr>
            <a:r>
              <a:rPr lang="en-US" sz="1500" dirty="0">
                <a:hlinkClick r:id="rId3"/>
              </a:rPr>
              <a:t>https://www.nhtsa.gov/research-data/fatality-analysis-reporting-system-fars</a:t>
            </a:r>
            <a:endParaRPr lang="en-US" sz="15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875341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Data</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r>
              <a:rPr lang="en-US" sz="1800" b="0" i="0" u="none" strike="noStrike" dirty="0">
                <a:solidFill>
                  <a:srgbClr val="000000"/>
                </a:solidFill>
                <a:effectLst/>
                <a:latin typeface="Calibri Light" panose="020F0302020204030204" pitchFamily="34" charset="0"/>
              </a:rPr>
              <a:t>Our </a:t>
            </a:r>
            <a:r>
              <a:rPr lang="en-US" sz="1800" dirty="0">
                <a:solidFill>
                  <a:srgbClr val="000000"/>
                </a:solidFill>
                <a:latin typeface="Calibri Light" panose="020F0302020204030204" pitchFamily="34" charset="0"/>
              </a:rPr>
              <a:t>first</a:t>
            </a:r>
            <a:r>
              <a:rPr lang="en-US" sz="1800" b="0" i="0" u="none" strike="noStrike" dirty="0">
                <a:solidFill>
                  <a:srgbClr val="000000"/>
                </a:solidFill>
                <a:effectLst/>
                <a:latin typeface="Calibri Light" panose="020F0302020204030204" pitchFamily="34" charset="0"/>
              </a:rPr>
              <a:t> dataset comes from the US Department of Transportation - National Highway Traffic Safety Administration (NHTSA) </a:t>
            </a:r>
          </a:p>
          <a:p>
            <a:pPr lvl="1"/>
            <a:r>
              <a:rPr lang="en-US" sz="1400" dirty="0">
                <a:solidFill>
                  <a:srgbClr val="000000"/>
                </a:solidFill>
                <a:latin typeface="Calibri Light" panose="020F0302020204030204" pitchFamily="34" charset="0"/>
              </a:rPr>
              <a:t>Traffic Fatalities</a:t>
            </a:r>
          </a:p>
          <a:p>
            <a:pPr lvl="1"/>
            <a:r>
              <a:rPr lang="en-US" sz="1400" b="0" i="0" u="none" strike="noStrike" dirty="0">
                <a:solidFill>
                  <a:srgbClr val="000000"/>
                </a:solidFill>
                <a:effectLst/>
                <a:latin typeface="Calibri Light" panose="020F0302020204030204" pitchFamily="34" charset="0"/>
              </a:rPr>
              <a:t>Entire USA</a:t>
            </a:r>
          </a:p>
          <a:p>
            <a:pPr lvl="1"/>
            <a:r>
              <a:rPr lang="en-US" sz="1400" dirty="0">
                <a:solidFill>
                  <a:srgbClr val="000000"/>
                </a:solidFill>
                <a:latin typeface="Calibri Light" panose="020F0302020204030204" pitchFamily="34" charset="0"/>
              </a:rPr>
              <a:t>2018</a:t>
            </a:r>
            <a:endParaRPr lang="en-US" sz="1400" b="0" i="0" u="none" strike="noStrike" dirty="0">
              <a:solidFill>
                <a:srgbClr val="000000"/>
              </a:solidFill>
              <a:effectLst/>
              <a:latin typeface="Calibri Light" panose="020F0302020204030204" pitchFamily="34" charset="0"/>
            </a:endParaRPr>
          </a:p>
          <a:p>
            <a:r>
              <a:rPr lang="en-US" sz="1800" b="0" i="0" u="none" strike="noStrike" dirty="0">
                <a:solidFill>
                  <a:srgbClr val="000000"/>
                </a:solidFill>
                <a:effectLst/>
                <a:latin typeface="Calibri Light" panose="020F0302020204030204" pitchFamily="34" charset="0"/>
              </a:rPr>
              <a:t>The second dataset is: US traffic accidents compiled from traffic monitoring services</a:t>
            </a:r>
          </a:p>
          <a:p>
            <a:pPr lvl="1"/>
            <a:r>
              <a:rPr lang="en-US" sz="1400" dirty="0">
                <a:solidFill>
                  <a:srgbClr val="000000"/>
                </a:solidFill>
                <a:latin typeface="Calibri Light" panose="020F0302020204030204" pitchFamily="34" charset="0"/>
              </a:rPr>
              <a:t>Traffic Accidents by severity</a:t>
            </a:r>
          </a:p>
          <a:p>
            <a:pPr lvl="1"/>
            <a:r>
              <a:rPr lang="en-US" sz="1400" dirty="0">
                <a:solidFill>
                  <a:srgbClr val="000000"/>
                </a:solidFill>
                <a:latin typeface="Calibri Light" panose="020F0302020204030204" pitchFamily="34" charset="0"/>
              </a:rPr>
              <a:t>Entire USA</a:t>
            </a:r>
          </a:p>
          <a:p>
            <a:pPr lvl="1"/>
            <a:r>
              <a:rPr lang="en-US" sz="1400" dirty="0">
                <a:solidFill>
                  <a:srgbClr val="000000"/>
                </a:solidFill>
                <a:latin typeface="Calibri Light" panose="020F0302020204030204" pitchFamily="34" charset="0"/>
              </a:rPr>
              <a:t>2016-2020</a:t>
            </a:r>
          </a:p>
          <a:p>
            <a:pPr lvl="1"/>
            <a:endParaRPr lang="en-US" sz="1400" b="0" i="0" u="none" strike="noStrike" dirty="0">
              <a:solidFill>
                <a:srgbClr val="000000"/>
              </a:solidFill>
              <a:effectLst/>
              <a:latin typeface="Calibri Light" panose="020F0302020204030204" pitchFamily="34" charset="0"/>
            </a:endParaRPr>
          </a:p>
          <a:p>
            <a:pPr lvl="1"/>
            <a:endParaRPr lang="en-US" sz="1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058" y="4129546"/>
            <a:ext cx="4528955" cy="2714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747818" y="6446838"/>
            <a:ext cx="2605549" cy="307777"/>
          </a:xfrm>
          <a:prstGeom prst="rect">
            <a:avLst/>
          </a:prstGeom>
          <a:noFill/>
        </p:spPr>
        <p:txBody>
          <a:bodyPr wrap="square" rtlCol="0">
            <a:spAutoFit/>
          </a:bodyPr>
          <a:lstStyle/>
          <a:p>
            <a:r>
              <a:rPr lang="en-US" sz="1400" dirty="0"/>
              <a:t>2018 Traffic Fatalities (NHTSA)</a:t>
            </a:r>
          </a:p>
        </p:txBody>
      </p:sp>
    </p:spTree>
    <p:extLst>
      <p:ext uri="{BB962C8B-B14F-4D97-AF65-F5344CB8AC3E}">
        <p14:creationId xmlns:p14="http://schemas.microsoft.com/office/powerpoint/2010/main" val="349661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Leland\Desktop\Files\school\IST-718-Big-Data-Analytics\final_project\path24-7.png"/>
          <p:cNvPicPr>
            <a:picLocks noChangeAspect="1" noChangeArrowheads="1"/>
          </p:cNvPicPr>
          <p:nvPr/>
        </p:nvPicPr>
        <p:blipFill rotWithShape="1">
          <a:blip r:embed="rId2">
            <a:extLst>
              <a:ext uri="{28A0092B-C50C-407E-A947-70E740481C1C}">
                <a14:useLocalDpi xmlns:a14="http://schemas.microsoft.com/office/drawing/2010/main" val="0"/>
              </a:ext>
            </a:extLst>
          </a:blip>
          <a:srcRect t="43911" r="34242"/>
          <a:stretch/>
        </p:blipFill>
        <p:spPr bwMode="auto">
          <a:xfrm>
            <a:off x="889000" y="0"/>
            <a:ext cx="11303000" cy="7024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3086766" y="617624"/>
            <a:ext cx="6227064" cy="1234440"/>
          </a:xfrm>
        </p:spPr>
        <p:txBody>
          <a:bodyPr anchor="t">
            <a:normAutofit/>
          </a:bodyPr>
          <a:lstStyle/>
          <a:p>
            <a:r>
              <a:rPr lang="en-US" sz="4000" b="1" dirty="0"/>
              <a:t>Fatalities</a:t>
            </a:r>
            <a:endParaRPr lang="en-US" sz="2800" b="1" dirty="0"/>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lvl="1"/>
            <a:endParaRPr lang="en-US" sz="1400" b="0" i="0" u="none" strike="noStrike" dirty="0">
              <a:solidFill>
                <a:srgbClr val="000000"/>
              </a:solidFill>
              <a:effectLst/>
              <a:latin typeface="Calibri Light" panose="020F0302020204030204" pitchFamily="34" charset="0"/>
            </a:endParaRPr>
          </a:p>
          <a:p>
            <a:pPr lvl="1"/>
            <a:endParaRPr lang="en-US" sz="1200" dirty="0"/>
          </a:p>
        </p:txBody>
      </p:sp>
      <p:sp>
        <p:nvSpPr>
          <p:cNvPr id="38" name="Isosceles Triangle 37"/>
          <p:cNvSpPr/>
          <p:nvPr/>
        </p:nvSpPr>
        <p:spPr>
          <a:xfrm>
            <a:off x="10937405" y="125428"/>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5" name="TextBox 4"/>
          <p:cNvSpPr txBox="1"/>
          <p:nvPr/>
        </p:nvSpPr>
        <p:spPr>
          <a:xfrm>
            <a:off x="8913032" y="3848785"/>
            <a:ext cx="3163862" cy="1292662"/>
          </a:xfrm>
          <a:prstGeom prst="rect">
            <a:avLst/>
          </a:prstGeom>
          <a:noFill/>
        </p:spPr>
        <p:txBody>
          <a:bodyPr wrap="square" rtlCol="0">
            <a:spAutoFit/>
          </a:bodyPr>
          <a:lstStyle/>
          <a:p>
            <a:r>
              <a:rPr lang="en-US" dirty="0">
                <a:solidFill>
                  <a:schemeClr val="bg1"/>
                </a:solidFill>
                <a:latin typeface="Calibri Light" panose="020F0302020204030204" pitchFamily="34" charset="0"/>
              </a:rPr>
              <a:t>US traffic accidents compiled from traffic monitoring services</a:t>
            </a:r>
          </a:p>
          <a:p>
            <a:pPr lvl="1"/>
            <a:r>
              <a:rPr lang="en-US" sz="1200" dirty="0">
                <a:solidFill>
                  <a:schemeClr val="bg1"/>
                </a:solidFill>
                <a:latin typeface="Calibri Light" panose="020F0302020204030204" pitchFamily="34" charset="0"/>
              </a:rPr>
              <a:t>This data set measures </a:t>
            </a:r>
            <a:r>
              <a:rPr lang="en-US" sz="1200" b="1" dirty="0">
                <a:solidFill>
                  <a:schemeClr val="bg1"/>
                </a:solidFill>
                <a:latin typeface="Calibri Light" panose="020F0302020204030204" pitchFamily="34" charset="0"/>
              </a:rPr>
              <a:t>3.5</a:t>
            </a:r>
            <a:r>
              <a:rPr lang="en-US" sz="1200" dirty="0">
                <a:solidFill>
                  <a:schemeClr val="bg1"/>
                </a:solidFill>
                <a:latin typeface="Calibri Light" panose="020F0302020204030204" pitchFamily="34" charset="0"/>
              </a:rPr>
              <a:t> million rows by </a:t>
            </a:r>
            <a:r>
              <a:rPr lang="en-US" sz="1200" b="1" dirty="0">
                <a:solidFill>
                  <a:schemeClr val="bg1"/>
                </a:solidFill>
                <a:latin typeface="Calibri Light" panose="020F0302020204030204" pitchFamily="34" charset="0"/>
              </a:rPr>
              <a:t>49 </a:t>
            </a:r>
            <a:r>
              <a:rPr lang="en-US" sz="1200" dirty="0">
                <a:solidFill>
                  <a:schemeClr val="bg1"/>
                </a:solidFill>
                <a:latin typeface="Calibri Light" panose="020F0302020204030204" pitchFamily="34" charset="0"/>
              </a:rPr>
              <a:t>columns</a:t>
            </a:r>
          </a:p>
          <a:p>
            <a:endParaRPr lang="en-US" dirty="0">
              <a:solidFill>
                <a:schemeClr val="bg1"/>
              </a:solidFill>
            </a:endParaRPr>
          </a:p>
        </p:txBody>
      </p:sp>
      <p:sp>
        <p:nvSpPr>
          <p:cNvPr id="33" name="TextBox 32"/>
          <p:cNvSpPr txBox="1"/>
          <p:nvPr/>
        </p:nvSpPr>
        <p:spPr>
          <a:xfrm>
            <a:off x="1576388" y="3710285"/>
            <a:ext cx="4293470" cy="1569660"/>
          </a:xfrm>
          <a:prstGeom prst="rect">
            <a:avLst/>
          </a:prstGeom>
          <a:noFill/>
        </p:spPr>
        <p:txBody>
          <a:bodyPr wrap="square" rtlCol="0">
            <a:spAutoFit/>
          </a:bodyPr>
          <a:lstStyle/>
          <a:p>
            <a:r>
              <a:rPr lang="en-US" dirty="0">
                <a:solidFill>
                  <a:srgbClr val="000000"/>
                </a:solidFill>
                <a:latin typeface="Calibri Light" panose="020F0302020204030204" pitchFamily="34" charset="0"/>
              </a:rPr>
              <a:t>US Department of Transportation - National Highway Traffic Safety Administration (NHTSA) 2018 Fatalities</a:t>
            </a:r>
          </a:p>
          <a:p>
            <a:pPr lvl="1"/>
            <a:r>
              <a:rPr lang="en-US" sz="1200" dirty="0">
                <a:solidFill>
                  <a:srgbClr val="000000"/>
                </a:solidFill>
                <a:latin typeface="Calibri Light" panose="020F0302020204030204" pitchFamily="34" charset="0"/>
              </a:rPr>
              <a:t>This data set measures </a:t>
            </a:r>
            <a:r>
              <a:rPr lang="en-US" sz="1200" b="1" dirty="0">
                <a:solidFill>
                  <a:srgbClr val="000000"/>
                </a:solidFill>
                <a:latin typeface="Calibri Light" panose="020F0302020204030204" pitchFamily="34" charset="0"/>
              </a:rPr>
              <a:t>33,654 </a:t>
            </a:r>
            <a:r>
              <a:rPr lang="en-US" sz="1200" dirty="0">
                <a:solidFill>
                  <a:srgbClr val="000000"/>
                </a:solidFill>
                <a:latin typeface="Calibri Light" panose="020F0302020204030204" pitchFamily="34" charset="0"/>
              </a:rPr>
              <a:t>rows by </a:t>
            </a:r>
            <a:r>
              <a:rPr lang="en-US" sz="1200" b="1" dirty="0">
                <a:solidFill>
                  <a:srgbClr val="000000"/>
                </a:solidFill>
                <a:latin typeface="Calibri Light" panose="020F0302020204030204" pitchFamily="34" charset="0"/>
              </a:rPr>
              <a:t>609</a:t>
            </a:r>
            <a:r>
              <a:rPr lang="en-US" sz="1200" dirty="0">
                <a:solidFill>
                  <a:srgbClr val="000000"/>
                </a:solidFill>
                <a:latin typeface="Calibri Light" panose="020F0302020204030204" pitchFamily="34" charset="0"/>
              </a:rPr>
              <a:t> columns contained within 27 tables</a:t>
            </a:r>
          </a:p>
          <a:p>
            <a:endParaRPr lang="en-US" dirty="0"/>
          </a:p>
        </p:txBody>
      </p:sp>
      <p:sp>
        <p:nvSpPr>
          <p:cNvPr id="34" name="TextBox 33"/>
          <p:cNvSpPr txBox="1"/>
          <p:nvPr/>
        </p:nvSpPr>
        <p:spPr>
          <a:xfrm>
            <a:off x="2499517" y="5623578"/>
            <a:ext cx="3478495" cy="646331"/>
          </a:xfrm>
          <a:prstGeom prst="rect">
            <a:avLst/>
          </a:prstGeom>
          <a:noFill/>
        </p:spPr>
        <p:txBody>
          <a:bodyPr wrap="square" rtlCol="0">
            <a:spAutoFit/>
          </a:bodyPr>
          <a:lstStyle/>
          <a:p>
            <a:r>
              <a:rPr lang="en-US" b="1" dirty="0">
                <a:solidFill>
                  <a:srgbClr val="000000"/>
                </a:solidFill>
                <a:latin typeface="Calibri Light" panose="020F0302020204030204" pitchFamily="34" charset="0"/>
              </a:rPr>
              <a:t>3.87% </a:t>
            </a:r>
            <a:r>
              <a:rPr lang="en-US" dirty="0">
                <a:solidFill>
                  <a:srgbClr val="000000"/>
                </a:solidFill>
                <a:latin typeface="Calibri Light" panose="020F0302020204030204" pitchFamily="34" charset="0"/>
              </a:rPr>
              <a:t>of Fatalities overlap with </a:t>
            </a:r>
            <a:r>
              <a:rPr lang="en-US" b="1" dirty="0">
                <a:solidFill>
                  <a:srgbClr val="000000"/>
                </a:solidFill>
                <a:latin typeface="Calibri Light" panose="020F0302020204030204" pitchFamily="34" charset="0"/>
              </a:rPr>
              <a:t>0.15% </a:t>
            </a:r>
            <a:r>
              <a:rPr lang="en-US" dirty="0">
                <a:solidFill>
                  <a:srgbClr val="000000"/>
                </a:solidFill>
                <a:latin typeface="Calibri Light" panose="020F0302020204030204" pitchFamily="34" charset="0"/>
              </a:rPr>
              <a:t>of Accident data points</a:t>
            </a:r>
            <a:endParaRPr lang="en-US" dirty="0"/>
          </a:p>
        </p:txBody>
      </p:sp>
      <p:sp>
        <p:nvSpPr>
          <p:cNvPr id="35" name="Title 1">
            <a:extLst>
              <a:ext uri="{FF2B5EF4-FFF2-40B4-BE49-F238E27FC236}">
                <a16:creationId xmlns:a16="http://schemas.microsoft.com/office/drawing/2014/main" id="{305A1A07-B1C6-44B6-A174-EA36A822731D}"/>
              </a:ext>
            </a:extLst>
          </p:cNvPr>
          <p:cNvSpPr txBox="1">
            <a:spLocks/>
          </p:cNvSpPr>
          <p:nvPr/>
        </p:nvSpPr>
        <p:spPr>
          <a:xfrm>
            <a:off x="6808347" y="183639"/>
            <a:ext cx="6227064" cy="12344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rPr>
              <a:t>Accidents</a:t>
            </a:r>
            <a:endParaRPr lang="en-US" sz="2800" b="1" dirty="0">
              <a:solidFill>
                <a:schemeClr val="bg1"/>
              </a:solidFill>
            </a:endParaRPr>
          </a:p>
        </p:txBody>
      </p:sp>
      <p:sp>
        <p:nvSpPr>
          <p:cNvPr id="36" name="TextBox 35"/>
          <p:cNvSpPr txBox="1"/>
          <p:nvPr/>
        </p:nvSpPr>
        <p:spPr>
          <a:xfrm>
            <a:off x="5598979" y="1567130"/>
            <a:ext cx="2418735" cy="584775"/>
          </a:xfrm>
          <a:prstGeom prst="rect">
            <a:avLst/>
          </a:prstGeom>
          <a:noFill/>
        </p:spPr>
        <p:txBody>
          <a:bodyPr wrap="square" rtlCol="0">
            <a:spAutoFit/>
          </a:bodyPr>
          <a:lstStyle/>
          <a:p>
            <a:r>
              <a:rPr lang="en-US" sz="3200" b="1" dirty="0">
                <a:solidFill>
                  <a:schemeClr val="bg1"/>
                </a:solidFill>
                <a:latin typeface="Calibri Light" panose="020F0302020204030204" pitchFamily="34" charset="0"/>
              </a:rPr>
              <a:t>Overlap:</a:t>
            </a:r>
            <a:endParaRPr lang="en-US" sz="3200" b="1" dirty="0">
              <a:solidFill>
                <a:schemeClr val="bg1"/>
              </a:solidFill>
            </a:endParaRPr>
          </a:p>
        </p:txBody>
      </p:sp>
      <p:sp>
        <p:nvSpPr>
          <p:cNvPr id="37" name="TextBox 36"/>
          <p:cNvSpPr txBox="1"/>
          <p:nvPr/>
        </p:nvSpPr>
        <p:spPr>
          <a:xfrm>
            <a:off x="5978012" y="2151905"/>
            <a:ext cx="1376516" cy="707886"/>
          </a:xfrm>
          <a:prstGeom prst="rect">
            <a:avLst/>
          </a:prstGeom>
          <a:noFill/>
        </p:spPr>
        <p:txBody>
          <a:bodyPr wrap="square" rtlCol="0">
            <a:spAutoFit/>
          </a:bodyPr>
          <a:lstStyle/>
          <a:p>
            <a:pPr algn="ctr"/>
            <a:r>
              <a:rPr lang="en-US" sz="2000" b="1" dirty="0">
                <a:solidFill>
                  <a:schemeClr val="bg1"/>
                </a:solidFill>
                <a:latin typeface="Calibri Light" panose="020F0302020204030204" pitchFamily="34" charset="0"/>
              </a:rPr>
              <a:t>1291 incidents</a:t>
            </a:r>
            <a:endParaRPr lang="en-US" sz="2000" b="1" dirty="0">
              <a:solidFill>
                <a:schemeClr val="bg1"/>
              </a:solidFill>
            </a:endParaRPr>
          </a:p>
        </p:txBody>
      </p:sp>
    </p:spTree>
    <p:extLst>
      <p:ext uri="{BB962C8B-B14F-4D97-AF65-F5344CB8AC3E}">
        <p14:creationId xmlns:p14="http://schemas.microsoft.com/office/powerpoint/2010/main" val="68920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Data Preview</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lvl="1"/>
            <a:r>
              <a:rPr lang="en-US" sz="1400" dirty="0">
                <a:solidFill>
                  <a:srgbClr val="000000"/>
                </a:solidFill>
                <a:latin typeface="Calibri Light" panose="020F0302020204030204" pitchFamily="34" charset="0"/>
              </a:rPr>
              <a:t>Analysis is based</a:t>
            </a:r>
            <a:r>
              <a:rPr lang="en-US" sz="1400" b="0" i="0" u="none" strike="noStrike" dirty="0">
                <a:solidFill>
                  <a:srgbClr val="000000"/>
                </a:solidFill>
                <a:effectLst/>
                <a:latin typeface="Calibri Light" panose="020F0302020204030204" pitchFamily="34" charset="0"/>
              </a:rPr>
              <a:t> 2018 data for analysis consistency</a:t>
            </a:r>
          </a:p>
          <a:p>
            <a:pPr lvl="1"/>
            <a:endParaRPr lang="en-US" sz="1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5" name="Picture 4">
            <a:extLst>
              <a:ext uri="{FF2B5EF4-FFF2-40B4-BE49-F238E27FC236}">
                <a16:creationId xmlns:a16="http://schemas.microsoft.com/office/drawing/2014/main" id="{23E1F09C-FBCE-449A-A348-7424708B8930}"/>
              </a:ext>
            </a:extLst>
          </p:cNvPr>
          <p:cNvPicPr>
            <a:picLocks noChangeAspect="1"/>
          </p:cNvPicPr>
          <p:nvPr/>
        </p:nvPicPr>
        <p:blipFill>
          <a:blip r:embed="rId3"/>
          <a:stretch>
            <a:fillRect/>
          </a:stretch>
        </p:blipFill>
        <p:spPr>
          <a:xfrm>
            <a:off x="1985962" y="2667013"/>
            <a:ext cx="10172338" cy="833120"/>
          </a:xfrm>
          <a:prstGeom prst="rect">
            <a:avLst/>
          </a:prstGeom>
        </p:spPr>
      </p:pic>
      <p:pic>
        <p:nvPicPr>
          <p:cNvPr id="7" name="Picture 6">
            <a:extLst>
              <a:ext uri="{FF2B5EF4-FFF2-40B4-BE49-F238E27FC236}">
                <a16:creationId xmlns:a16="http://schemas.microsoft.com/office/drawing/2014/main" id="{316BFCE9-804E-4767-A8E2-30F6F697D0B9}"/>
              </a:ext>
            </a:extLst>
          </p:cNvPr>
          <p:cNvPicPr>
            <a:picLocks noChangeAspect="1"/>
          </p:cNvPicPr>
          <p:nvPr/>
        </p:nvPicPr>
        <p:blipFill>
          <a:blip r:embed="rId4"/>
          <a:stretch>
            <a:fillRect/>
          </a:stretch>
        </p:blipFill>
        <p:spPr>
          <a:xfrm>
            <a:off x="1971662" y="3675539"/>
            <a:ext cx="10172339" cy="833120"/>
          </a:xfrm>
          <a:prstGeom prst="rect">
            <a:avLst/>
          </a:prstGeom>
        </p:spPr>
      </p:pic>
      <p:pic>
        <p:nvPicPr>
          <p:cNvPr id="9" name="Picture 8">
            <a:extLst>
              <a:ext uri="{FF2B5EF4-FFF2-40B4-BE49-F238E27FC236}">
                <a16:creationId xmlns:a16="http://schemas.microsoft.com/office/drawing/2014/main" id="{B369F41D-714B-4B3E-9FDD-68BFCF52C1C3}"/>
              </a:ext>
            </a:extLst>
          </p:cNvPr>
          <p:cNvPicPr>
            <a:picLocks noChangeAspect="1"/>
          </p:cNvPicPr>
          <p:nvPr/>
        </p:nvPicPr>
        <p:blipFill>
          <a:blip r:embed="rId5"/>
          <a:stretch>
            <a:fillRect/>
          </a:stretch>
        </p:blipFill>
        <p:spPr>
          <a:xfrm>
            <a:off x="1971661" y="4695205"/>
            <a:ext cx="10172340" cy="1228725"/>
          </a:xfrm>
          <a:prstGeom prst="rect">
            <a:avLst/>
          </a:prstGeom>
        </p:spPr>
      </p:pic>
    </p:spTree>
    <p:extLst>
      <p:ext uri="{BB962C8B-B14F-4D97-AF65-F5344CB8AC3E}">
        <p14:creationId xmlns:p14="http://schemas.microsoft.com/office/powerpoint/2010/main" val="1661213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Data Visualization</a:t>
            </a:r>
            <a:br>
              <a:rPr lang="en-US" sz="2800" dirty="0">
                <a:solidFill>
                  <a:schemeClr val="accent1"/>
                </a:solidFill>
              </a:rPr>
            </a:br>
            <a:r>
              <a:rPr lang="en-US" sz="2800" dirty="0">
                <a:solidFill>
                  <a:schemeClr val="accent1"/>
                </a:solidFill>
              </a:rPr>
              <a:t>Alcohol and Accidents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956741" y="1937857"/>
            <a:ext cx="6227064" cy="1342238"/>
          </a:xfrm>
        </p:spPr>
        <p:txBody>
          <a:bodyPr>
            <a:normAutofit/>
          </a:bodyPr>
          <a:lstStyle/>
          <a:p>
            <a:pPr lvl="1" algn="ctr"/>
            <a:endParaRPr lang="en-US" sz="1400" b="0" i="0" u="none" strike="noStrike" dirty="0">
              <a:solidFill>
                <a:srgbClr val="000000"/>
              </a:solidFill>
              <a:effectLst/>
              <a:latin typeface="Arial" panose="020B0604020202020204" pitchFamily="34" charset="0"/>
            </a:endParaRPr>
          </a:p>
          <a:p>
            <a:pPr lvl="1"/>
            <a:r>
              <a:rPr lang="en-US" sz="2000" dirty="0">
                <a:latin typeface="+mj-lt"/>
              </a:rPr>
              <a:t>Alcohol involved in about 28% of fatal crashes.</a:t>
            </a:r>
          </a:p>
          <a:p>
            <a:pPr lvl="1"/>
            <a:r>
              <a:rPr lang="en-US" sz="2000" dirty="0">
                <a:latin typeface="+mj-lt"/>
              </a:rPr>
              <a:t>Unsurprisingly, most common for evenings, nights.</a:t>
            </a:r>
          </a:p>
          <a:p>
            <a:pPr lvl="1"/>
            <a:endParaRPr lang="en-US"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1028" name="Picture 4">
            <a:extLst>
              <a:ext uri="{FF2B5EF4-FFF2-40B4-BE49-F238E27FC236}">
                <a16:creationId xmlns:a16="http://schemas.microsoft.com/office/drawing/2014/main" id="{20F6A39B-DD1F-4DA3-ABFE-D0B2A1806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788" y="3172297"/>
            <a:ext cx="654367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306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Alcohol and Accidents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956741" y="1604709"/>
            <a:ext cx="6568196" cy="4310316"/>
          </a:xfrm>
        </p:spPr>
        <p:txBody>
          <a:bodyPr>
            <a:normAutofit fontScale="92500" lnSpcReduction="10000"/>
          </a:bodyPr>
          <a:lstStyle/>
          <a:p>
            <a:pPr lvl="1"/>
            <a:endParaRPr lang="en-US" sz="1400" b="0" i="0" u="none" strike="noStrike" dirty="0">
              <a:solidFill>
                <a:srgbClr val="000000"/>
              </a:solidFill>
              <a:effectLst/>
              <a:latin typeface="Arial" panose="020B0604020202020204" pitchFamily="34" charset="0"/>
            </a:endParaRPr>
          </a:p>
          <a:p>
            <a:pPr lvl="1"/>
            <a:r>
              <a:rPr lang="en-US" dirty="0">
                <a:latin typeface="+mj-lt"/>
              </a:rPr>
              <a:t>Null hypothesis: does day of month correspond to alcohol rate?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latin typeface="+mj-lt"/>
              </a:rPr>
              <a:t>Not a huge difference – but may reflect pay patterns, day of week.</a:t>
            </a: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2050" name="Picture 2">
            <a:extLst>
              <a:ext uri="{FF2B5EF4-FFF2-40B4-BE49-F238E27FC236}">
                <a16:creationId xmlns:a16="http://schemas.microsoft.com/office/drawing/2014/main" id="{81D525EB-EF67-40C2-9B8D-6B4702192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246" y="2610390"/>
            <a:ext cx="5890062" cy="234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05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Alcohol and Accidents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956741" y="1604709"/>
            <a:ext cx="6568196" cy="4310316"/>
          </a:xfrm>
        </p:spPr>
        <p:txBody>
          <a:bodyPr>
            <a:normAutofit/>
          </a:bodyPr>
          <a:lstStyle/>
          <a:p>
            <a:pPr lvl="1"/>
            <a:r>
              <a:rPr lang="en-US" sz="2000" b="0" i="0" u="none" strike="noStrike" dirty="0">
                <a:solidFill>
                  <a:srgbClr val="000000"/>
                </a:solidFill>
                <a:effectLst/>
                <a:latin typeface="+mj-lt"/>
              </a:rPr>
              <a:t>Drunk drivers more likely to kill selves than pedestrians, compared to non-drinkers</a:t>
            </a:r>
          </a:p>
          <a:p>
            <a:pPr lvl="1"/>
            <a:r>
              <a:rPr lang="en-US" sz="2000" dirty="0">
                <a:solidFill>
                  <a:srgbClr val="000000"/>
                </a:solidFill>
                <a:latin typeface="+mj-lt"/>
              </a:rPr>
              <a:t>Drunk driving incidents are slightly more lethal than others. </a:t>
            </a:r>
          </a:p>
          <a:p>
            <a:pPr lvl="1"/>
            <a:r>
              <a:rPr lang="en-US" sz="2000" b="0" i="0" u="none" strike="noStrike" dirty="0">
                <a:solidFill>
                  <a:srgbClr val="000000"/>
                </a:solidFill>
                <a:effectLst/>
                <a:latin typeface="+mj-lt"/>
              </a:rPr>
              <a:t>Drunk drivers somewhat less likely to hit another car. </a:t>
            </a:r>
          </a:p>
          <a:p>
            <a:pPr lvl="1"/>
            <a:r>
              <a:rPr lang="en-US" sz="2000" dirty="0">
                <a:solidFill>
                  <a:srgbClr val="000000"/>
                </a:solidFill>
                <a:latin typeface="+mj-lt"/>
              </a:rPr>
              <a:t>Highly significant!</a:t>
            </a:r>
            <a:endParaRPr lang="en-US" sz="2000" b="0" i="0" u="none" strike="noStrike" dirty="0">
              <a:solidFill>
                <a:srgbClr val="000000"/>
              </a:solidFill>
              <a:effectLst/>
              <a:latin typeface="+mj-lt"/>
            </a:endParaRPr>
          </a:p>
          <a:p>
            <a:pPr lvl="1"/>
            <a:endParaRPr lang="en-US" sz="1400" dirty="0">
              <a:solidFill>
                <a:srgbClr val="000000"/>
              </a:solidFill>
              <a:latin typeface="Arial" panose="020B0604020202020204" pitchFamily="34" charset="0"/>
            </a:endParaRPr>
          </a:p>
          <a:p>
            <a:pPr lvl="1"/>
            <a:endParaRPr lang="en-US" sz="1400" b="0" i="0" u="none" strike="noStrike" dirty="0">
              <a:solidFill>
                <a:srgbClr val="000000"/>
              </a:solidFill>
              <a:effectLst/>
              <a:latin typeface="Arial" panose="020B0604020202020204" pitchFamily="34" charset="0"/>
            </a:endParaRPr>
          </a:p>
          <a:p>
            <a:pPr lvl="1"/>
            <a:endParaRPr lang="en-US" sz="1400" b="0" i="0" u="none" strike="noStrike" dirty="0">
              <a:solidFill>
                <a:srgbClr val="000000"/>
              </a:solidFill>
              <a:effectLst/>
              <a:latin typeface="Arial" panose="020B0604020202020204" pitchFamily="34" charset="0"/>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graphicFrame>
        <p:nvGraphicFramePr>
          <p:cNvPr id="7" name="Table 6">
            <a:extLst>
              <a:ext uri="{FF2B5EF4-FFF2-40B4-BE49-F238E27FC236}">
                <a16:creationId xmlns:a16="http://schemas.microsoft.com/office/drawing/2014/main" id="{59C2D852-E91F-45EA-9450-324BC05AC47D}"/>
              </a:ext>
            </a:extLst>
          </p:cNvPr>
          <p:cNvGraphicFramePr>
            <a:graphicFrameLocks noGrp="1"/>
          </p:cNvGraphicFramePr>
          <p:nvPr>
            <p:extLst>
              <p:ext uri="{D42A27DB-BD31-4B8C-83A1-F6EECF244321}">
                <p14:modId xmlns:p14="http://schemas.microsoft.com/office/powerpoint/2010/main" val="2280039705"/>
              </p:ext>
            </p:extLst>
          </p:nvPr>
        </p:nvGraphicFramePr>
        <p:xfrm>
          <a:off x="3437893" y="3759867"/>
          <a:ext cx="5957126" cy="1707420"/>
        </p:xfrm>
        <a:graphic>
          <a:graphicData uri="http://schemas.openxmlformats.org/drawingml/2006/table">
            <a:tbl>
              <a:tblPr>
                <a:tableStyleId>{5C22544A-7EE6-4342-B048-85BDC9FD1C3A}</a:tableStyleId>
              </a:tblPr>
              <a:tblGrid>
                <a:gridCol w="1222986">
                  <a:extLst>
                    <a:ext uri="{9D8B030D-6E8A-4147-A177-3AD203B41FA5}">
                      <a16:colId xmlns:a16="http://schemas.microsoft.com/office/drawing/2014/main" val="3196749375"/>
                    </a:ext>
                  </a:extLst>
                </a:gridCol>
                <a:gridCol w="1538595">
                  <a:extLst>
                    <a:ext uri="{9D8B030D-6E8A-4147-A177-3AD203B41FA5}">
                      <a16:colId xmlns:a16="http://schemas.microsoft.com/office/drawing/2014/main" val="2691727671"/>
                    </a:ext>
                  </a:extLst>
                </a:gridCol>
                <a:gridCol w="1518870">
                  <a:extLst>
                    <a:ext uri="{9D8B030D-6E8A-4147-A177-3AD203B41FA5}">
                      <a16:colId xmlns:a16="http://schemas.microsoft.com/office/drawing/2014/main" val="1851406124"/>
                    </a:ext>
                  </a:extLst>
                </a:gridCol>
                <a:gridCol w="1676675">
                  <a:extLst>
                    <a:ext uri="{9D8B030D-6E8A-4147-A177-3AD203B41FA5}">
                      <a16:colId xmlns:a16="http://schemas.microsoft.com/office/drawing/2014/main" val="2212871862"/>
                    </a:ext>
                  </a:extLst>
                </a:gridCol>
              </a:tblGrid>
              <a:tr h="426855">
                <a:tc>
                  <a:txBody>
                    <a:bodyPr/>
                    <a:lstStyle/>
                    <a:p>
                      <a:pPr algn="l" fontAlgn="b"/>
                      <a:r>
                        <a:rPr lang="en-US" sz="1800" u="none" strike="noStrike" dirty="0">
                          <a:effectLst/>
                        </a:rPr>
                        <a:t>Driver drunk</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a:effectLst/>
                        </a:rPr>
                        <a:t>Avg. ped deaths</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Avg tot fatalities</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a:effectLst/>
                        </a:rPr>
                        <a:t>Avg add'l vehicles</a:t>
                      </a:r>
                      <a:endParaRPr lang="en-US" sz="18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8474063"/>
                  </a:ext>
                </a:extLst>
              </a:tr>
              <a:tr h="426855">
                <a:tc>
                  <a:txBody>
                    <a:bodyPr/>
                    <a:lstStyle/>
                    <a:p>
                      <a:pPr algn="l" fontAlgn="b"/>
                      <a:r>
                        <a:rPr lang="en-US" sz="1800" u="none" strike="noStrike">
                          <a:effectLst/>
                        </a:rPr>
                        <a:t>NO</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0.29</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1.07</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0.57</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4639158"/>
                  </a:ext>
                </a:extLst>
              </a:tr>
              <a:tr h="426855">
                <a:tc>
                  <a:txBody>
                    <a:bodyPr/>
                    <a:lstStyle/>
                    <a:p>
                      <a:pPr algn="l" fontAlgn="b"/>
                      <a:r>
                        <a:rPr lang="en-US" sz="1800" u="none" strike="noStrike">
                          <a:effectLst/>
                        </a:rPr>
                        <a:t>YES</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0.09</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1.11</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0.47</a:t>
                      </a:r>
                      <a:endParaRPr lang="en-US" sz="18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67962567"/>
                  </a:ext>
                </a:extLst>
              </a:tr>
              <a:tr h="426855">
                <a:tc>
                  <a:txBody>
                    <a:bodyPr/>
                    <a:lstStyle/>
                    <a:p>
                      <a:pPr algn="l" fontAlgn="b"/>
                      <a:r>
                        <a:rPr lang="en-US" sz="1800" u="none" strike="noStrike">
                          <a:effectLst/>
                        </a:rPr>
                        <a:t>Significance</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p &lt; 10^-229</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p &lt; 10^-12</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 p &lt; 10^-24</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3318777"/>
                  </a:ext>
                </a:extLst>
              </a:tr>
            </a:tbl>
          </a:graphicData>
        </a:graphic>
      </p:graphicFrame>
    </p:spTree>
    <p:extLst>
      <p:ext uri="{BB962C8B-B14F-4D97-AF65-F5344CB8AC3E}">
        <p14:creationId xmlns:p14="http://schemas.microsoft.com/office/powerpoint/2010/main" val="863064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1514</Words>
  <Application>Microsoft Office PowerPoint</Application>
  <PresentationFormat>Widescreen</PresentationFormat>
  <Paragraphs>377</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Traffic Accidents Syracuse, MS Data Science</vt:lpstr>
      <vt:lpstr>Introduction</vt:lpstr>
      <vt:lpstr>Problem Statement</vt:lpstr>
      <vt:lpstr>Data</vt:lpstr>
      <vt:lpstr>Fatalities</vt:lpstr>
      <vt:lpstr>Data Preview</vt:lpstr>
      <vt:lpstr>Data Visualization Alcohol and Accidents</vt:lpstr>
      <vt:lpstr>Alcohol and Accidents</vt:lpstr>
      <vt:lpstr>Alcohol and Accidents</vt:lpstr>
      <vt:lpstr>Alcohol and Accidents</vt:lpstr>
      <vt:lpstr>Fatality Factors: Market-Basket Analysis</vt:lpstr>
      <vt:lpstr>Darkness: Deadlier for Pedestrians</vt:lpstr>
      <vt:lpstr>Drunk Drivers Are Not Everything To Watch Out For</vt:lpstr>
      <vt:lpstr>Rural and Urban Intersections Remain Dangerous</vt:lpstr>
      <vt:lpstr>Time Series Analysis Data Scrubbing  US Traffic Accident Dataset:   </vt:lpstr>
      <vt:lpstr>Time Series Analysis Data Exploration</vt:lpstr>
      <vt:lpstr>Time Series Analysis</vt:lpstr>
      <vt:lpstr>Time Series Analysis</vt:lpstr>
      <vt:lpstr>Time Series Analysis</vt:lpstr>
      <vt:lpstr>Time Series Analysis</vt:lpstr>
      <vt:lpstr>Time Series Analysis</vt:lpstr>
      <vt:lpstr>Time Series Analysis</vt:lpstr>
      <vt:lpstr>Time Series Analysis</vt:lpstr>
      <vt:lpstr>Time Series Analysis</vt:lpstr>
      <vt:lpstr>Time Series Analysis</vt:lpstr>
      <vt:lpstr>Naïve Bayes US Traffic Accident Dataset:</vt:lpstr>
      <vt:lpstr>Naïve Bayes</vt:lpstr>
      <vt:lpstr>Naïve Bayes</vt:lpstr>
      <vt:lpstr>Naïve Bayes</vt:lpstr>
      <vt:lpstr>Weather as a Predictor</vt:lpstr>
      <vt:lpstr>Correlation Matrix</vt:lpstr>
      <vt:lpstr>Can we predict severity with weather?</vt:lpstr>
      <vt:lpstr>Amarillo, Tx</vt:lpstr>
      <vt:lpstr>Buffalo, NY</vt:lpstr>
      <vt:lpstr>NY Accidents By Month</vt:lpstr>
      <vt:lpstr>Texas Accidents By Month</vt:lpstr>
      <vt:lpstr>Why Unpredictable?</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Accidents Syracuse, MS Data Science</dc:title>
  <dc:creator>Veasna Oum</dc:creator>
  <cp:lastModifiedBy>Stephanie Cruz</cp:lastModifiedBy>
  <cp:revision>79</cp:revision>
  <dcterms:created xsi:type="dcterms:W3CDTF">2020-12-07T22:27:28Z</dcterms:created>
  <dcterms:modified xsi:type="dcterms:W3CDTF">2020-12-10T00:12:56Z</dcterms:modified>
</cp:coreProperties>
</file>